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2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3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4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5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6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7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1" r:id="rId2"/>
    <p:sldMasterId id="2147483830" r:id="rId3"/>
    <p:sldMasterId id="2147483845" r:id="rId4"/>
    <p:sldMasterId id="2147483860" r:id="rId5"/>
    <p:sldMasterId id="2147483872" r:id="rId6"/>
    <p:sldMasterId id="2147483884" r:id="rId7"/>
    <p:sldMasterId id="2147483899" r:id="rId8"/>
  </p:sldMasterIdLst>
  <p:notesMasterIdLst>
    <p:notesMasterId r:id="rId27"/>
  </p:notesMasterIdLst>
  <p:sldIdLst>
    <p:sldId id="267" r:id="rId9"/>
    <p:sldId id="307" r:id="rId10"/>
    <p:sldId id="306" r:id="rId11"/>
    <p:sldId id="295" r:id="rId12"/>
    <p:sldId id="303" r:id="rId13"/>
    <p:sldId id="308" r:id="rId14"/>
    <p:sldId id="302" r:id="rId15"/>
    <p:sldId id="297" r:id="rId16"/>
    <p:sldId id="305" r:id="rId17"/>
    <p:sldId id="299" r:id="rId18"/>
    <p:sldId id="300" r:id="rId19"/>
    <p:sldId id="301" r:id="rId20"/>
    <p:sldId id="309" r:id="rId21"/>
    <p:sldId id="310" r:id="rId22"/>
    <p:sldId id="311" r:id="rId23"/>
    <p:sldId id="312" r:id="rId24"/>
    <p:sldId id="313" r:id="rId25"/>
    <p:sldId id="278" r:id="rId26"/>
  </p:sldIdLst>
  <p:sldSz cx="9144000" cy="6858000" type="screen4x3"/>
  <p:notesSz cx="6797675" cy="9928225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33CCCC"/>
    <a:srgbClr val="FFFF99"/>
    <a:srgbClr val="CCFFFF"/>
    <a:srgbClr val="009999"/>
    <a:srgbClr val="CCFFCC"/>
    <a:srgbClr val="99FFCC"/>
    <a:srgbClr val="CCECFF"/>
    <a:srgbClr val="DDDDDD"/>
    <a:srgbClr val="4F89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03" autoAdjust="0"/>
    <p:restoredTop sz="94698" autoAdjust="0"/>
  </p:normalViewPr>
  <p:slideViewPr>
    <p:cSldViewPr>
      <p:cViewPr varScale="1">
        <p:scale>
          <a:sx n="87" d="100"/>
          <a:sy n="87" d="100"/>
        </p:scale>
        <p:origin x="181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448A4-1754-4A54-9D1C-36D3F70AA421}" type="datetimeFigureOut">
              <a:rPr lang="es-CO" smtClean="0"/>
              <a:t>27/09/2017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8F4D7-7FEF-4018-B0F5-8068A36BD0D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9858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7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1284" y="777600"/>
            <a:ext cx="549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284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6532" y="2405084"/>
            <a:ext cx="9150532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646464"/>
                </a:solidFill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701004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9144" y="3000377"/>
            <a:ext cx="2286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646464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1284" y="777600"/>
            <a:ext cx="549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284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032" name="Freeform 8"/>
          <p:cNvSpPr>
            <a:spLocks/>
          </p:cNvSpPr>
          <p:nvPr userDrawn="1"/>
        </p:nvSpPr>
        <p:spPr bwMode="gray">
          <a:xfrm>
            <a:off x="2273222" y="2405086"/>
            <a:ext cx="6870778" cy="2495225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646464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65318" y="4047894"/>
            <a:ext cx="1785784" cy="1083374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600" b="1" dirty="0">
                <a:solidFill>
                  <a:srgbClr val="FFE600"/>
                </a:solidFill>
              </a:rPr>
              <a:t>Placeholder image — to replace this image, select View&gt;Notes Page</a:t>
            </a:r>
          </a:p>
        </p:txBody>
      </p:sp>
    </p:spTree>
    <p:extLst>
      <p:ext uri="{BB962C8B-B14F-4D97-AF65-F5344CB8AC3E}">
        <p14:creationId xmlns:p14="http://schemas.microsoft.com/office/powerpoint/2010/main" val="103048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25600"/>
            <a:ext cx="8229600" cy="46980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  <a:lvl2pPr>
              <a:defRPr>
                <a:solidFill>
                  <a:srgbClr val="646464"/>
                </a:solidFill>
              </a:defRPr>
            </a:lvl2pPr>
            <a:lvl3pPr>
              <a:defRPr>
                <a:solidFill>
                  <a:srgbClr val="646464"/>
                </a:solidFill>
              </a:defRPr>
            </a:lvl3pPr>
            <a:lvl4pPr>
              <a:defRPr>
                <a:solidFill>
                  <a:srgbClr val="646464"/>
                </a:solidFill>
              </a:defRPr>
            </a:lvl4pPr>
            <a:lvl5pPr>
              <a:defRPr>
                <a:solidFill>
                  <a:srgbClr val="64646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355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64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8401" y="6415200"/>
            <a:ext cx="3434400" cy="2016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57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78002"/>
            <a:ext cx="4042800" cy="3945599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2"/>
            <a:ext cx="4042800" cy="3945599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25600"/>
            <a:ext cx="4042800" cy="6408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25600"/>
            <a:ext cx="4042800" cy="6408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760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5" y="1025527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rgbClr val="646464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84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646464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57201" y="1039815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729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76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2049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800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488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84138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7523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6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309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226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515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463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1416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471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979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297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961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038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849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4167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924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998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5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389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901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10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564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63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843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2601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2616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4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730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368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549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737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973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472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914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13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882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168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318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723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815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26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3310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47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739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1284" y="777600"/>
            <a:ext cx="549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284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6532" y="2405084"/>
            <a:ext cx="9150532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646464"/>
                </a:solidFill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4300364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9144" y="3000377"/>
            <a:ext cx="2286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646464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1284" y="777600"/>
            <a:ext cx="549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284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032" name="Freeform 8"/>
          <p:cNvSpPr>
            <a:spLocks/>
          </p:cNvSpPr>
          <p:nvPr userDrawn="1"/>
        </p:nvSpPr>
        <p:spPr bwMode="gray">
          <a:xfrm>
            <a:off x="2273222" y="2405086"/>
            <a:ext cx="6870778" cy="2495225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646464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65318" y="4047894"/>
            <a:ext cx="1785784" cy="1083374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600" b="1" dirty="0">
                <a:solidFill>
                  <a:srgbClr val="FFE600"/>
                </a:solidFill>
              </a:rPr>
              <a:t>Placeholder image — to replace this image, select View&gt;Notes Page</a:t>
            </a:r>
          </a:p>
        </p:txBody>
      </p:sp>
    </p:spTree>
    <p:extLst>
      <p:ext uri="{BB962C8B-B14F-4D97-AF65-F5344CB8AC3E}">
        <p14:creationId xmlns:p14="http://schemas.microsoft.com/office/powerpoint/2010/main" val="35332077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25600"/>
            <a:ext cx="8229600" cy="46980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  <a:lvl2pPr>
              <a:defRPr>
                <a:solidFill>
                  <a:srgbClr val="646464"/>
                </a:solidFill>
              </a:defRPr>
            </a:lvl2pPr>
            <a:lvl3pPr>
              <a:defRPr>
                <a:solidFill>
                  <a:srgbClr val="646464"/>
                </a:solidFill>
              </a:defRPr>
            </a:lvl3pPr>
            <a:lvl4pPr>
              <a:defRPr>
                <a:solidFill>
                  <a:srgbClr val="646464"/>
                </a:solidFill>
              </a:defRPr>
            </a:lvl4pPr>
            <a:lvl5pPr>
              <a:defRPr>
                <a:solidFill>
                  <a:srgbClr val="64646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4554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8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8401" y="6415200"/>
            <a:ext cx="3434400" cy="2016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670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78002"/>
            <a:ext cx="4042800" cy="3945599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2"/>
            <a:ext cx="4042800" cy="3945599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25600"/>
            <a:ext cx="4042800" cy="6408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25600"/>
            <a:ext cx="4042800" cy="6408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8891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5" y="1025527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rgbClr val="646464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4437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646464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57201" y="1039815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7273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945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46057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804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105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280595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7076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726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859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382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159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490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672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456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186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2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288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806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85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25600"/>
            <a:ext cx="8229600" cy="46980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  <a:lvl2pPr>
              <a:defRPr>
                <a:solidFill>
                  <a:srgbClr val="646464"/>
                </a:solidFill>
              </a:defRPr>
            </a:lvl2pPr>
            <a:lvl3pPr>
              <a:defRPr>
                <a:solidFill>
                  <a:srgbClr val="646464"/>
                </a:solidFill>
              </a:defRPr>
            </a:lvl3pPr>
            <a:lvl4pPr>
              <a:defRPr>
                <a:solidFill>
                  <a:srgbClr val="646464"/>
                </a:solidFill>
              </a:defRPr>
            </a:lvl4pPr>
            <a:lvl5pPr>
              <a:defRPr>
                <a:solidFill>
                  <a:srgbClr val="64646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565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006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3390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685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107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978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7259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90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960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444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387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851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5716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244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333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722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88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537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432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4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795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30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414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488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639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301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44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556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223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734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9128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161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6770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444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405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45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390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040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989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366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988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881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650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43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3278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293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051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030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861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1057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789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988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386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765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51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6401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012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06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3922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960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40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943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415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116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471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978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2457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848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656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566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1682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820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283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879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122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825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042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434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903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1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1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6532" y="2405084"/>
            <a:ext cx="9150532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56196514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9144" y="3000377"/>
            <a:ext cx="2286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1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1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032" name="Freeform 8"/>
          <p:cNvSpPr>
            <a:spLocks/>
          </p:cNvSpPr>
          <p:nvPr userDrawn="1"/>
        </p:nvSpPr>
        <p:spPr bwMode="gray">
          <a:xfrm>
            <a:off x="2273222" y="2405086"/>
            <a:ext cx="6870778" cy="2495225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65318" y="4047894"/>
            <a:ext cx="1785784" cy="1083374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600" b="1" dirty="0">
                <a:solidFill>
                  <a:srgbClr val="FFE600"/>
                </a:solidFill>
              </a:rPr>
              <a:t>Placeholder image — to replace this image, select View&gt;Notes Page</a:t>
            </a:r>
          </a:p>
        </p:txBody>
      </p:sp>
    </p:spTree>
    <p:extLst>
      <p:ext uri="{BB962C8B-B14F-4D97-AF65-F5344CB8AC3E}">
        <p14:creationId xmlns:p14="http://schemas.microsoft.com/office/powerpoint/2010/main" val="26214683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31998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4688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8401" y="6323013"/>
            <a:ext cx="3434400" cy="201600"/>
          </a:xfrm>
        </p:spPr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68233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6002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6093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5" y="1025527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25093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57201" y="1039815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82127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228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56993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515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17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2802393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1683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1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1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6532" y="2405084"/>
            <a:ext cx="9150532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84944748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9144" y="3000377"/>
            <a:ext cx="2286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1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1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032" name="Freeform 8"/>
          <p:cNvSpPr>
            <a:spLocks/>
          </p:cNvSpPr>
          <p:nvPr userDrawn="1"/>
        </p:nvSpPr>
        <p:spPr bwMode="gray">
          <a:xfrm>
            <a:off x="2273222" y="2405086"/>
            <a:ext cx="6870778" cy="2495225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65318" y="4047894"/>
            <a:ext cx="1785784" cy="1083374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600" b="1" dirty="0">
                <a:solidFill>
                  <a:srgbClr val="FFE600"/>
                </a:solidFill>
              </a:rPr>
              <a:t>Placeholder image — to replace this image, select View&gt;Notes Page</a:t>
            </a:r>
          </a:p>
        </p:txBody>
      </p:sp>
    </p:spTree>
    <p:extLst>
      <p:ext uri="{BB962C8B-B14F-4D97-AF65-F5344CB8AC3E}">
        <p14:creationId xmlns:p14="http://schemas.microsoft.com/office/powerpoint/2010/main" val="383998825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83260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33992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8401" y="6323013"/>
            <a:ext cx="3434400" cy="201600"/>
          </a:xfrm>
        </p:spPr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012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6002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87248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5" y="1025527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30469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57201" y="1039815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23933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896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50462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79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28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7231643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32184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/>
          <p:cNvSpPr>
            <a:spLocks noChangeAspect="1"/>
          </p:cNvSpPr>
          <p:nvPr userDrawn="1"/>
        </p:nvSpPr>
        <p:spPr>
          <a:xfrm>
            <a:off x="2888967" y="615950"/>
            <a:ext cx="5798848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80808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111911" y="2240280"/>
            <a:ext cx="541500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111911" y="3218688"/>
            <a:ext cx="541500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127" y="5339038"/>
            <a:ext cx="740278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00026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8080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buSzPct val="70000"/>
              <a:defRPr>
                <a:solidFill>
                  <a:srgbClr val="808080"/>
                </a:solidFill>
                <a:latin typeface="+mj-lt"/>
              </a:defRPr>
            </a:lvl1pPr>
            <a:lvl2pPr>
              <a:buClr>
                <a:schemeClr val="accent2"/>
              </a:buClr>
              <a:buSzPct val="70000"/>
              <a:defRPr>
                <a:solidFill>
                  <a:srgbClr val="808080"/>
                </a:solidFill>
                <a:latin typeface="+mj-lt"/>
              </a:defRPr>
            </a:lvl2pPr>
            <a:lvl3pPr>
              <a:buClr>
                <a:schemeClr val="accent2"/>
              </a:buClr>
              <a:buSzPct val="70000"/>
              <a:defRPr>
                <a:solidFill>
                  <a:srgbClr val="808080"/>
                </a:solidFill>
                <a:latin typeface="+mj-lt"/>
              </a:defRPr>
            </a:lvl3pPr>
            <a:lvl4pPr marL="1081088" indent="-270000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  <a:latin typeface="+mj-lt"/>
              </a:defRPr>
            </a:lvl4pPr>
            <a:lvl5pPr marL="1350000" indent="-271463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Line 10"/>
          <p:cNvSpPr>
            <a:spLocks noChangeShapeType="1"/>
          </p:cNvSpPr>
          <p:nvPr userDrawn="1"/>
        </p:nvSpPr>
        <p:spPr bwMode="auto">
          <a:xfrm>
            <a:off x="455893" y="1042988"/>
            <a:ext cx="8229838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251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891" y="1412880"/>
            <a:ext cx="4060164" cy="4519613"/>
          </a:xfrm>
        </p:spPr>
        <p:txBody>
          <a:bodyPr/>
          <a:lstStyle>
            <a:lvl1pPr>
              <a:buClr>
                <a:srgbClr val="FFD200"/>
              </a:buClr>
              <a:buSzPct val="70000"/>
              <a:defRPr sz="1800">
                <a:solidFill>
                  <a:srgbClr val="808080"/>
                </a:solidFill>
              </a:defRPr>
            </a:lvl1pPr>
            <a:lvl2pPr>
              <a:buClr>
                <a:schemeClr val="accent2"/>
              </a:buClr>
              <a:buSzPct val="70000"/>
              <a:defRPr sz="1600">
                <a:solidFill>
                  <a:srgbClr val="808080"/>
                </a:solidFill>
              </a:defRPr>
            </a:lvl2pPr>
            <a:lvl3pPr marL="809625" indent="-271463">
              <a:buClr>
                <a:schemeClr val="accent2"/>
              </a:buClr>
              <a:buSzPct val="70000"/>
              <a:defRPr sz="1400">
                <a:solidFill>
                  <a:srgbClr val="808080"/>
                </a:solidFill>
              </a:defRPr>
            </a:lvl3pPr>
            <a:lvl4pPr marL="1081088" indent="-271463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</a:defRPr>
            </a:lvl4pPr>
            <a:lvl5pPr marL="1350963" indent="-271463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329" y="1412880"/>
            <a:ext cx="4060165" cy="4519613"/>
          </a:xfrm>
        </p:spPr>
        <p:txBody>
          <a:bodyPr/>
          <a:lstStyle>
            <a:lvl1pPr>
              <a:buClr>
                <a:srgbClr val="FFD200"/>
              </a:buClr>
              <a:buSzPct val="70000"/>
              <a:defRPr sz="1800">
                <a:solidFill>
                  <a:srgbClr val="808080"/>
                </a:solidFill>
              </a:defRPr>
            </a:lvl1pPr>
            <a:lvl2pPr>
              <a:buClr>
                <a:srgbClr val="FFD200"/>
              </a:buClr>
              <a:buSzPct val="70000"/>
              <a:defRPr sz="1600">
                <a:solidFill>
                  <a:srgbClr val="808080"/>
                </a:solidFill>
              </a:defRPr>
            </a:lvl2pPr>
            <a:lvl3pPr marL="809625" indent="-271463">
              <a:buClr>
                <a:srgbClr val="FFD200"/>
              </a:buClr>
              <a:buSzPct val="70000"/>
              <a:defRPr sz="1400">
                <a:solidFill>
                  <a:srgbClr val="808080"/>
                </a:solidFill>
              </a:defRPr>
            </a:lvl3pPr>
            <a:lvl4pPr marL="1081088" indent="-271463">
              <a:buClr>
                <a:srgbClr val="FFD200"/>
              </a:buClr>
              <a:buSzPct val="70000"/>
              <a:defRPr sz="1200">
                <a:solidFill>
                  <a:srgbClr val="808080"/>
                </a:solidFill>
              </a:defRPr>
            </a:lvl4pPr>
            <a:lvl5pPr marL="1350963" indent="-269875">
              <a:buClr>
                <a:srgbClr val="FFD200"/>
              </a:buClr>
              <a:buSzPct val="70000"/>
              <a:defRPr sz="1200">
                <a:solidFill>
                  <a:srgbClr val="80808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Line 10"/>
          <p:cNvSpPr>
            <a:spLocks noChangeShapeType="1"/>
          </p:cNvSpPr>
          <p:nvPr userDrawn="1"/>
        </p:nvSpPr>
        <p:spPr bwMode="auto">
          <a:xfrm>
            <a:off x="455893" y="1042988"/>
            <a:ext cx="8229838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94942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272" y="201168"/>
            <a:ext cx="8229838" cy="864000"/>
          </a:xfrm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081" y="1412452"/>
            <a:ext cx="4039929" cy="63976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rgbClr val="80808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081" y="2152573"/>
            <a:ext cx="4039929" cy="3780000"/>
          </a:xfrm>
        </p:spPr>
        <p:txBody>
          <a:bodyPr/>
          <a:lstStyle>
            <a:lvl1pPr>
              <a:buClr>
                <a:schemeClr val="accent2"/>
              </a:buClr>
              <a:buSzPct val="70000"/>
              <a:defRPr sz="1800">
                <a:solidFill>
                  <a:srgbClr val="808080"/>
                </a:solidFill>
              </a:defRPr>
            </a:lvl1pPr>
            <a:lvl2pPr>
              <a:buClr>
                <a:schemeClr val="accent2"/>
              </a:buClr>
              <a:buSzPct val="70000"/>
              <a:defRPr sz="1600">
                <a:solidFill>
                  <a:srgbClr val="808080"/>
                </a:solidFill>
              </a:defRPr>
            </a:lvl2pPr>
            <a:lvl3pPr>
              <a:buClr>
                <a:schemeClr val="accent2"/>
              </a:buClr>
              <a:buSzPct val="70000"/>
              <a:defRPr sz="1400">
                <a:solidFill>
                  <a:srgbClr val="808080"/>
                </a:solidFill>
              </a:defRPr>
            </a:lvl3pPr>
            <a:lvl4pPr marL="1080000" indent="-270000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</a:defRPr>
            </a:lvl4pPr>
            <a:lvl5pPr marL="1350000" indent="-270000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609" y="1412452"/>
            <a:ext cx="4042310" cy="63976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rgbClr val="80808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609" y="2152573"/>
            <a:ext cx="4042310" cy="3780000"/>
          </a:xfrm>
        </p:spPr>
        <p:txBody>
          <a:bodyPr/>
          <a:lstStyle>
            <a:lvl1pPr>
              <a:buClr>
                <a:schemeClr val="accent2"/>
              </a:buClr>
              <a:buSzPct val="70000"/>
              <a:defRPr sz="1800">
                <a:solidFill>
                  <a:srgbClr val="808080"/>
                </a:solidFill>
              </a:defRPr>
            </a:lvl1pPr>
            <a:lvl2pPr>
              <a:buClr>
                <a:schemeClr val="accent2"/>
              </a:buClr>
              <a:buSzPct val="70000"/>
              <a:defRPr sz="1600">
                <a:solidFill>
                  <a:srgbClr val="808080"/>
                </a:solidFill>
              </a:defRPr>
            </a:lvl2pPr>
            <a:lvl3pPr>
              <a:buClr>
                <a:schemeClr val="accent2"/>
              </a:buClr>
              <a:buSzPct val="70000"/>
              <a:defRPr sz="1400">
                <a:solidFill>
                  <a:srgbClr val="808080"/>
                </a:solidFill>
              </a:defRPr>
            </a:lvl3pPr>
            <a:lvl4pPr marL="1080000" indent="-270000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</a:defRPr>
            </a:lvl4pPr>
            <a:lvl5pPr marL="1350000" indent="-270000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5893" y="1042988"/>
            <a:ext cx="8229838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40016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44000" y="990600"/>
            <a:ext cx="8455998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808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9368" y="886968"/>
            <a:ext cx="8234314" cy="1453896"/>
          </a:xfrm>
        </p:spPr>
        <p:txBody>
          <a:bodyPr tIns="0"/>
          <a:lstStyle>
            <a:lvl1pPr>
              <a:lnSpc>
                <a:spcPct val="100000"/>
              </a:lnSpc>
              <a:defRPr sz="5000">
                <a:solidFill>
                  <a:srgbClr val="80808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77780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1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808080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102" name="Freeform 6"/>
          <p:cNvSpPr>
            <a:spLocks/>
          </p:cNvSpPr>
          <p:nvPr userDrawn="1"/>
        </p:nvSpPr>
        <p:spPr bwMode="gray">
          <a:xfrm>
            <a:off x="446985" y="1057275"/>
            <a:ext cx="8242434" cy="506235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6012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2 w 10002"/>
              <a:gd name="connsiteY0" fmla="*/ 0 h 9743"/>
              <a:gd name="connsiteX1" fmla="*/ 10002 w 10002"/>
              <a:gd name="connsiteY1" fmla="*/ 0 h 9743"/>
              <a:gd name="connsiteX2" fmla="*/ 10002 w 10002"/>
              <a:gd name="connsiteY2" fmla="*/ 6012 h 9743"/>
              <a:gd name="connsiteX3" fmla="*/ 0 w 10002"/>
              <a:gd name="connsiteY3" fmla="*/ 9743 h 9743"/>
              <a:gd name="connsiteX4" fmla="*/ 2 w 10002"/>
              <a:gd name="connsiteY4" fmla="*/ 0 h 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2" h="9743">
                <a:moveTo>
                  <a:pt x="2" y="0"/>
                </a:moveTo>
                <a:lnTo>
                  <a:pt x="10002" y="0"/>
                </a:lnTo>
                <a:lnTo>
                  <a:pt x="10002" y="6012"/>
                </a:lnTo>
                <a:lnTo>
                  <a:pt x="0" y="9743"/>
                </a:lnTo>
                <a:cubicBezTo>
                  <a:pt x="1" y="6495"/>
                  <a:pt x="1" y="3248"/>
                  <a:pt x="2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030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1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808080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6"/>
          <p:cNvSpPr>
            <a:spLocks/>
          </p:cNvSpPr>
          <p:nvPr userDrawn="1"/>
        </p:nvSpPr>
        <p:spPr bwMode="gray">
          <a:xfrm>
            <a:off x="446985" y="1057275"/>
            <a:ext cx="8242434" cy="506235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6012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2 w 10002"/>
              <a:gd name="connsiteY0" fmla="*/ 0 h 9743"/>
              <a:gd name="connsiteX1" fmla="*/ 10002 w 10002"/>
              <a:gd name="connsiteY1" fmla="*/ 0 h 9743"/>
              <a:gd name="connsiteX2" fmla="*/ 10002 w 10002"/>
              <a:gd name="connsiteY2" fmla="*/ 6012 h 9743"/>
              <a:gd name="connsiteX3" fmla="*/ 0 w 10002"/>
              <a:gd name="connsiteY3" fmla="*/ 9743 h 9743"/>
              <a:gd name="connsiteX4" fmla="*/ 2 w 10002"/>
              <a:gd name="connsiteY4" fmla="*/ 0 h 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2" h="9743">
                <a:moveTo>
                  <a:pt x="2" y="0"/>
                </a:moveTo>
                <a:lnTo>
                  <a:pt x="10002" y="0"/>
                </a:lnTo>
                <a:lnTo>
                  <a:pt x="10002" y="6012"/>
                </a:lnTo>
                <a:lnTo>
                  <a:pt x="0" y="9743"/>
                </a:lnTo>
                <a:cubicBezTo>
                  <a:pt x="1" y="6495"/>
                  <a:pt x="1" y="3248"/>
                  <a:pt x="2" y="0"/>
                </a:cubicBezTo>
                <a:close/>
              </a:path>
            </a:pathLst>
          </a:cu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38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1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808080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01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443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1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808080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6"/>
          <p:cNvSpPr>
            <a:spLocks/>
          </p:cNvSpPr>
          <p:nvPr userDrawn="1"/>
        </p:nvSpPr>
        <p:spPr bwMode="gray">
          <a:xfrm>
            <a:off x="446985" y="1057275"/>
            <a:ext cx="8242434" cy="506235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6012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2 w 10002"/>
              <a:gd name="connsiteY0" fmla="*/ 0 h 9743"/>
              <a:gd name="connsiteX1" fmla="*/ 10002 w 10002"/>
              <a:gd name="connsiteY1" fmla="*/ 0 h 9743"/>
              <a:gd name="connsiteX2" fmla="*/ 10002 w 10002"/>
              <a:gd name="connsiteY2" fmla="*/ 6012 h 9743"/>
              <a:gd name="connsiteX3" fmla="*/ 0 w 10002"/>
              <a:gd name="connsiteY3" fmla="*/ 9743 h 9743"/>
              <a:gd name="connsiteX4" fmla="*/ 2 w 10002"/>
              <a:gd name="connsiteY4" fmla="*/ 0 h 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2" h="9743">
                <a:moveTo>
                  <a:pt x="2" y="0"/>
                </a:moveTo>
                <a:lnTo>
                  <a:pt x="10002" y="0"/>
                </a:lnTo>
                <a:lnTo>
                  <a:pt x="10002" y="6012"/>
                </a:lnTo>
                <a:lnTo>
                  <a:pt x="0" y="9743"/>
                </a:lnTo>
                <a:cubicBezTo>
                  <a:pt x="1" y="6495"/>
                  <a:pt x="1" y="3248"/>
                  <a:pt x="2" y="0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888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Doubl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1" y="1411293"/>
            <a:ext cx="4006849" cy="4503737"/>
          </a:xfrm>
        </p:spPr>
        <p:txBody>
          <a:bodyPr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 smtClean="0"/>
              <a:t>Body text – Arial 24 point</a:t>
            </a:r>
          </a:p>
          <a:p>
            <a:pPr lvl="1"/>
            <a:r>
              <a:rPr lang="en-US" dirty="0" smtClean="0"/>
              <a:t>Heading – Arial 24 point bold</a:t>
            </a:r>
          </a:p>
          <a:p>
            <a:pPr lvl="2"/>
            <a:r>
              <a:rPr lang="en-US" dirty="0" smtClean="0"/>
              <a:t>Bullet 1 – Arial 24 point</a:t>
            </a:r>
          </a:p>
          <a:p>
            <a:pPr lvl="3"/>
            <a:r>
              <a:rPr lang="en-US" dirty="0" smtClean="0"/>
              <a:t>Bullet 2 – Arial 20 point</a:t>
            </a:r>
          </a:p>
          <a:p>
            <a:pPr lvl="4"/>
            <a:r>
              <a:rPr lang="en-US" dirty="0" smtClean="0"/>
              <a:t>Bullet 3 – Arial 18 point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4449" y="6432725"/>
            <a:ext cx="1477328" cy="159259"/>
          </a:xfrm>
          <a:prstGeom prst="rect">
            <a:avLst/>
          </a:prstGeom>
        </p:spPr>
        <p:txBody>
          <a:bodyPr/>
          <a:lstStyle/>
          <a:p>
            <a:fld id="{B7802A38-856D-45EA-87FD-7B600B0C071F}" type="datetime4">
              <a:rPr lang="en-GB">
                <a:solidFill>
                  <a:srgbClr val="808080"/>
                </a:solidFill>
              </a:rPr>
              <a:pPr/>
              <a:t>27 September 2017</a:t>
            </a:fld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3375" y="6432725"/>
            <a:ext cx="3384550" cy="159259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rgbClr val="808080"/>
                </a:solidFill>
              </a:rPr>
              <a:t>GSB Finance Hub – Strategy &amp; Plan Jan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8316" y="6432725"/>
            <a:ext cx="744537" cy="159259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rgbClr val="808080"/>
                </a:solidFill>
              </a:rPr>
              <a:t>Page </a:t>
            </a:r>
            <a:fld id="{E5A1EDF7-6110-42C0-A4FC-CB56AF1E2FBC}" type="slidenum">
              <a:rPr lang="en-GB">
                <a:solidFill>
                  <a:srgbClr val="808080"/>
                </a:solidFill>
              </a:rPr>
              <a:pPr/>
              <a:t>‹Nº›</a:t>
            </a:fld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679951" y="1411293"/>
            <a:ext cx="4006849" cy="4503737"/>
          </a:xfrm>
        </p:spPr>
        <p:txBody>
          <a:bodyPr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 smtClean="0"/>
              <a:t>Body text – Arial 24 point</a:t>
            </a:r>
          </a:p>
          <a:p>
            <a:pPr lvl="1"/>
            <a:r>
              <a:rPr lang="en-US" dirty="0" smtClean="0"/>
              <a:t>Heading – Arial 24 point bold</a:t>
            </a:r>
          </a:p>
          <a:p>
            <a:pPr lvl="2"/>
            <a:r>
              <a:rPr lang="en-US" dirty="0" smtClean="0"/>
              <a:t>Bullet 1 – Arial 24 point</a:t>
            </a:r>
          </a:p>
          <a:p>
            <a:pPr lvl="3"/>
            <a:r>
              <a:rPr lang="en-US" dirty="0" smtClean="0"/>
              <a:t>Bullet 2 – Arial 20 point</a:t>
            </a:r>
          </a:p>
          <a:p>
            <a:pPr lvl="4"/>
            <a:r>
              <a:rPr lang="en-US" dirty="0" smtClean="0"/>
              <a:t>Bullet 3 – Arial 18 point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0513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54D08-DD52-41B0-B591-F478E9BF9AAA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A4A03-69C1-4C81-80A4-69F272945E8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80812426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B12EC-3BBD-4F8A-A05F-0E90ED7EFF23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10239-CBD8-4670-B39B-AD159DC6082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5598155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AE4D4-CBF1-40A9-ACA6-D6634A0CE9CB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AD2A0-3391-49D2-8CFB-03A4A505E22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86035150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5BB39-66C0-4A75-8BEB-C47F7C218A9E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D7125-457E-4BAC-88C0-4D9BD19E127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93624281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D29C4-4FE6-42BD-B117-5E9543C42B86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F16E2-28C1-48CB-B6B0-337612BDA4F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58694635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D2A7A-110E-42F1-B8A9-8BE2F28075E5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C9A22-36AF-42C2-ACA0-D83E774B0BFF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79367741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A1E32-DA83-41B3-AFA8-B377FAA7D69D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75B73-C147-417F-83F8-9CF287DBCCA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086969746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15E7B-E4D1-4CFF-9CBA-2CC242C0D966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2ED89-16DB-4606-8E93-6A0FCE4FDC38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91356056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DF109-8F11-424E-9727-B491EC366B54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16C88-E17D-4868-B7A1-1B86369DB6B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66849285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B39A8-6211-491E-B6A0-0D6C9AC8148E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1F409-A01B-4405-9D4B-3269C790E6A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02188170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203B9-1977-43D1-BB76-ECE942F87978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6E772-A4D5-42CB-80F5-13411ED4990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35466630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0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0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6532" y="2405084"/>
            <a:ext cx="9150532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43503496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9144" y="3000375"/>
            <a:ext cx="2286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0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0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032" name="Freeform 8"/>
          <p:cNvSpPr>
            <a:spLocks/>
          </p:cNvSpPr>
          <p:nvPr userDrawn="1"/>
        </p:nvSpPr>
        <p:spPr bwMode="gray">
          <a:xfrm>
            <a:off x="2273222" y="2405084"/>
            <a:ext cx="6870778" cy="2495225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65318" y="4047893"/>
            <a:ext cx="1785784" cy="1083374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600" b="1" dirty="0" smtClean="0">
                <a:solidFill>
                  <a:srgbClr val="FFE600"/>
                </a:solidFill>
              </a:rPr>
              <a:t>Placeholder image — to replace this image, select View&gt;Notes Page</a:t>
            </a:r>
          </a:p>
        </p:txBody>
      </p:sp>
    </p:spTree>
    <p:extLst>
      <p:ext uri="{BB962C8B-B14F-4D97-AF65-F5344CB8AC3E}">
        <p14:creationId xmlns:p14="http://schemas.microsoft.com/office/powerpoint/2010/main" val="287492656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2083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53663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8400" y="6323013"/>
            <a:ext cx="3434400" cy="201600"/>
          </a:xfrm>
        </p:spPr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12911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6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7237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4" y="1025525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38533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57200" y="1039813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56296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0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538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57318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0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730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270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2535445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51157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54D08-DD52-41B0-B591-F478E9BF9AAA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A4A03-69C1-4C81-80A4-69F272945E8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44674271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B12EC-3BBD-4F8A-A05F-0E90ED7EFF23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10239-CBD8-4670-B39B-AD159DC6082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371689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AE4D4-CBF1-40A9-ACA6-D6634A0CE9CB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AD2A0-3391-49D2-8CFB-03A4A505E22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76369244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5BB39-66C0-4A75-8BEB-C47F7C218A9E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D7125-457E-4BAC-88C0-4D9BD19E127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2551898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D29C4-4FE6-42BD-B117-5E9543C42B86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F16E2-28C1-48CB-B6B0-337612BDA4F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21325677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D2A7A-110E-42F1-B8A9-8BE2F28075E5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C9A22-36AF-42C2-ACA0-D83E774B0BFF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606000705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A1E32-DA83-41B3-AFA8-B377FAA7D69D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75B73-C147-417F-83F8-9CF287DBCCA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295959467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15E7B-E4D1-4CFF-9CBA-2CC242C0D966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2ED89-16DB-4606-8E93-6A0FCE4FDC38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89758691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DF109-8F11-424E-9727-B491EC366B54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16C88-E17D-4868-B7A1-1B86369DB6B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995195804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B39A8-6211-491E-B6A0-0D6C9AC8148E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1F409-A01B-4405-9D4B-3269C790E6A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251081950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203B9-1977-43D1-BB76-ECE942F87978}" type="datetimeFigureOut">
              <a:rPr lang="es-ES" altLang="es-CO"/>
              <a:pPr>
                <a:defRPr/>
              </a:pPr>
              <a:t>27/09/2017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6E772-A4D5-42CB-80F5-13411ED4990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48476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77.xml"/><Relationship Id="rId42" Type="http://schemas.openxmlformats.org/officeDocument/2006/relationships/slideLayout" Target="../slideLayouts/slideLayout98.xml"/><Relationship Id="rId47" Type="http://schemas.openxmlformats.org/officeDocument/2006/relationships/slideLayout" Target="../slideLayouts/slideLayout103.xml"/><Relationship Id="rId63" Type="http://schemas.openxmlformats.org/officeDocument/2006/relationships/slideLayout" Target="../slideLayouts/slideLayout119.xml"/><Relationship Id="rId68" Type="http://schemas.openxmlformats.org/officeDocument/2006/relationships/slideLayout" Target="../slideLayouts/slideLayout124.xml"/><Relationship Id="rId84" Type="http://schemas.openxmlformats.org/officeDocument/2006/relationships/slideLayout" Target="../slideLayouts/slideLayout140.xml"/><Relationship Id="rId89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72.xml"/><Relationship Id="rId107" Type="http://schemas.openxmlformats.org/officeDocument/2006/relationships/image" Target="../media/image1.png"/><Relationship Id="rId11" Type="http://schemas.openxmlformats.org/officeDocument/2006/relationships/slideLayout" Target="../slideLayouts/slideLayout67.xml"/><Relationship Id="rId32" Type="http://schemas.openxmlformats.org/officeDocument/2006/relationships/slideLayout" Target="../slideLayouts/slideLayout88.xml"/><Relationship Id="rId37" Type="http://schemas.openxmlformats.org/officeDocument/2006/relationships/slideLayout" Target="../slideLayouts/slideLayout93.xml"/><Relationship Id="rId53" Type="http://schemas.openxmlformats.org/officeDocument/2006/relationships/slideLayout" Target="../slideLayouts/slideLayout109.xml"/><Relationship Id="rId58" Type="http://schemas.openxmlformats.org/officeDocument/2006/relationships/slideLayout" Target="../slideLayouts/slideLayout114.xml"/><Relationship Id="rId74" Type="http://schemas.openxmlformats.org/officeDocument/2006/relationships/slideLayout" Target="../slideLayouts/slideLayout130.xml"/><Relationship Id="rId79" Type="http://schemas.openxmlformats.org/officeDocument/2006/relationships/slideLayout" Target="../slideLayouts/slideLayout135.xml"/><Relationship Id="rId102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61.xml"/><Relationship Id="rId90" Type="http://schemas.openxmlformats.org/officeDocument/2006/relationships/slideLayout" Target="../slideLayouts/slideLayout146.xml"/><Relationship Id="rId95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78.xml"/><Relationship Id="rId27" Type="http://schemas.openxmlformats.org/officeDocument/2006/relationships/slideLayout" Target="../slideLayouts/slideLayout83.xml"/><Relationship Id="rId43" Type="http://schemas.openxmlformats.org/officeDocument/2006/relationships/slideLayout" Target="../slideLayouts/slideLayout99.xml"/><Relationship Id="rId48" Type="http://schemas.openxmlformats.org/officeDocument/2006/relationships/slideLayout" Target="../slideLayouts/slideLayout104.xml"/><Relationship Id="rId64" Type="http://schemas.openxmlformats.org/officeDocument/2006/relationships/slideLayout" Target="../slideLayouts/slideLayout120.xml"/><Relationship Id="rId69" Type="http://schemas.openxmlformats.org/officeDocument/2006/relationships/slideLayout" Target="../slideLayouts/slideLayout125.xml"/><Relationship Id="rId80" Type="http://schemas.openxmlformats.org/officeDocument/2006/relationships/slideLayout" Target="../slideLayouts/slideLayout136.xml"/><Relationship Id="rId85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33" Type="http://schemas.openxmlformats.org/officeDocument/2006/relationships/slideLayout" Target="../slideLayouts/slideLayout89.xml"/><Relationship Id="rId38" Type="http://schemas.openxmlformats.org/officeDocument/2006/relationships/slideLayout" Target="../slideLayouts/slideLayout94.xml"/><Relationship Id="rId59" Type="http://schemas.openxmlformats.org/officeDocument/2006/relationships/slideLayout" Target="../slideLayouts/slideLayout115.xml"/><Relationship Id="rId103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76.xml"/><Relationship Id="rId41" Type="http://schemas.openxmlformats.org/officeDocument/2006/relationships/slideLayout" Target="../slideLayouts/slideLayout97.xml"/><Relationship Id="rId54" Type="http://schemas.openxmlformats.org/officeDocument/2006/relationships/slideLayout" Target="../slideLayouts/slideLayout110.xml"/><Relationship Id="rId62" Type="http://schemas.openxmlformats.org/officeDocument/2006/relationships/slideLayout" Target="../slideLayouts/slideLayout118.xml"/><Relationship Id="rId70" Type="http://schemas.openxmlformats.org/officeDocument/2006/relationships/slideLayout" Target="../slideLayouts/slideLayout126.xml"/><Relationship Id="rId75" Type="http://schemas.openxmlformats.org/officeDocument/2006/relationships/slideLayout" Target="../slideLayouts/slideLayout131.xml"/><Relationship Id="rId83" Type="http://schemas.openxmlformats.org/officeDocument/2006/relationships/slideLayout" Target="../slideLayouts/slideLayout139.xml"/><Relationship Id="rId88" Type="http://schemas.openxmlformats.org/officeDocument/2006/relationships/slideLayout" Target="../slideLayouts/slideLayout144.xml"/><Relationship Id="rId91" Type="http://schemas.openxmlformats.org/officeDocument/2006/relationships/slideLayout" Target="../slideLayouts/slideLayout147.xml"/><Relationship Id="rId96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4.xml"/><Relationship Id="rId36" Type="http://schemas.openxmlformats.org/officeDocument/2006/relationships/slideLayout" Target="../slideLayouts/slideLayout92.xml"/><Relationship Id="rId49" Type="http://schemas.openxmlformats.org/officeDocument/2006/relationships/slideLayout" Target="../slideLayouts/slideLayout105.xml"/><Relationship Id="rId57" Type="http://schemas.openxmlformats.org/officeDocument/2006/relationships/slideLayout" Target="../slideLayouts/slideLayout113.xml"/><Relationship Id="rId106" Type="http://schemas.openxmlformats.org/officeDocument/2006/relationships/theme" Target="../theme/theme2.xml"/><Relationship Id="rId10" Type="http://schemas.openxmlformats.org/officeDocument/2006/relationships/slideLayout" Target="../slideLayouts/slideLayout66.xml"/><Relationship Id="rId31" Type="http://schemas.openxmlformats.org/officeDocument/2006/relationships/slideLayout" Target="../slideLayouts/slideLayout87.xml"/><Relationship Id="rId44" Type="http://schemas.openxmlformats.org/officeDocument/2006/relationships/slideLayout" Target="../slideLayouts/slideLayout100.xml"/><Relationship Id="rId52" Type="http://schemas.openxmlformats.org/officeDocument/2006/relationships/slideLayout" Target="../slideLayouts/slideLayout108.xml"/><Relationship Id="rId60" Type="http://schemas.openxmlformats.org/officeDocument/2006/relationships/slideLayout" Target="../slideLayouts/slideLayout116.xml"/><Relationship Id="rId65" Type="http://schemas.openxmlformats.org/officeDocument/2006/relationships/slideLayout" Target="../slideLayouts/slideLayout121.xml"/><Relationship Id="rId73" Type="http://schemas.openxmlformats.org/officeDocument/2006/relationships/slideLayout" Target="../slideLayouts/slideLayout129.xml"/><Relationship Id="rId78" Type="http://schemas.openxmlformats.org/officeDocument/2006/relationships/slideLayout" Target="../slideLayouts/slideLayout134.xml"/><Relationship Id="rId81" Type="http://schemas.openxmlformats.org/officeDocument/2006/relationships/slideLayout" Target="../slideLayouts/slideLayout137.xml"/><Relationship Id="rId86" Type="http://schemas.openxmlformats.org/officeDocument/2006/relationships/slideLayout" Target="../slideLayouts/slideLayout142.xml"/><Relationship Id="rId94" Type="http://schemas.openxmlformats.org/officeDocument/2006/relationships/slideLayout" Target="../slideLayouts/slideLayout150.xml"/><Relationship Id="rId99" Type="http://schemas.openxmlformats.org/officeDocument/2006/relationships/slideLayout" Target="../slideLayouts/slideLayout155.xml"/><Relationship Id="rId101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9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90.xml"/><Relationship Id="rId50" Type="http://schemas.openxmlformats.org/officeDocument/2006/relationships/slideLayout" Target="../slideLayouts/slideLayout106.xml"/><Relationship Id="rId55" Type="http://schemas.openxmlformats.org/officeDocument/2006/relationships/slideLayout" Target="../slideLayouts/slideLayout111.xml"/><Relationship Id="rId76" Type="http://schemas.openxmlformats.org/officeDocument/2006/relationships/slideLayout" Target="../slideLayouts/slideLayout132.xml"/><Relationship Id="rId97" Type="http://schemas.openxmlformats.org/officeDocument/2006/relationships/slideLayout" Target="../slideLayouts/slideLayout153.xml"/><Relationship Id="rId104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63.xml"/><Relationship Id="rId71" Type="http://schemas.openxmlformats.org/officeDocument/2006/relationships/slideLayout" Target="../slideLayouts/slideLayout127.xml"/><Relationship Id="rId92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80.xml"/><Relationship Id="rId40" Type="http://schemas.openxmlformats.org/officeDocument/2006/relationships/slideLayout" Target="../slideLayouts/slideLayout96.xml"/><Relationship Id="rId45" Type="http://schemas.openxmlformats.org/officeDocument/2006/relationships/slideLayout" Target="../slideLayouts/slideLayout101.xml"/><Relationship Id="rId66" Type="http://schemas.openxmlformats.org/officeDocument/2006/relationships/slideLayout" Target="../slideLayouts/slideLayout122.xml"/><Relationship Id="rId87" Type="http://schemas.openxmlformats.org/officeDocument/2006/relationships/slideLayout" Target="../slideLayouts/slideLayout143.xml"/><Relationship Id="rId61" Type="http://schemas.openxmlformats.org/officeDocument/2006/relationships/slideLayout" Target="../slideLayouts/slideLayout117.xml"/><Relationship Id="rId82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70.xml"/><Relationship Id="rId30" Type="http://schemas.openxmlformats.org/officeDocument/2006/relationships/slideLayout" Target="../slideLayouts/slideLayout86.xml"/><Relationship Id="rId35" Type="http://schemas.openxmlformats.org/officeDocument/2006/relationships/slideLayout" Target="../slideLayouts/slideLayout91.xml"/><Relationship Id="rId56" Type="http://schemas.openxmlformats.org/officeDocument/2006/relationships/slideLayout" Target="../slideLayouts/slideLayout112.xml"/><Relationship Id="rId77" Type="http://schemas.openxmlformats.org/officeDocument/2006/relationships/slideLayout" Target="../slideLayouts/slideLayout133.xml"/><Relationship Id="rId100" Type="http://schemas.openxmlformats.org/officeDocument/2006/relationships/slideLayout" Target="../slideLayouts/slideLayout156.xml"/><Relationship Id="rId105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64.xml"/><Relationship Id="rId51" Type="http://schemas.openxmlformats.org/officeDocument/2006/relationships/slideLayout" Target="../slideLayouts/slideLayout107.xml"/><Relationship Id="rId72" Type="http://schemas.openxmlformats.org/officeDocument/2006/relationships/slideLayout" Target="../slideLayouts/slideLayout128.xml"/><Relationship Id="rId93" Type="http://schemas.openxmlformats.org/officeDocument/2006/relationships/slideLayout" Target="../slideLayouts/slideLayout149.xml"/><Relationship Id="rId9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81.xml"/><Relationship Id="rId46" Type="http://schemas.openxmlformats.org/officeDocument/2006/relationships/slideLayout" Target="../slideLayouts/slideLayout102.xml"/><Relationship Id="rId67" Type="http://schemas.openxmlformats.org/officeDocument/2006/relationships/slideLayout" Target="../slideLayouts/slideLayout1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6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13" Type="http://schemas.openxmlformats.org/officeDocument/2006/relationships/slideLayout" Target="../slideLayouts/slideLayout188.xml"/><Relationship Id="rId3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77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Relationship Id="rId14" Type="http://schemas.openxmlformats.org/officeDocument/2006/relationships/slideLayout" Target="../slideLayouts/slideLayout18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7.w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2" Type="http://schemas.openxmlformats.org/officeDocument/2006/relationships/slideLayout" Target="../slideLayouts/slideLayout2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21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221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slideLayout" Target="../slideLayouts/slideLayout22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3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11" Type="http://schemas.openxmlformats.org/officeDocument/2006/relationships/slideLayout" Target="../slideLayouts/slideLayout236.xml"/><Relationship Id="rId5" Type="http://schemas.openxmlformats.org/officeDocument/2006/relationships/slideLayout" Target="../slideLayouts/slideLayout230.xml"/><Relationship Id="rId10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1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dirty="0">
                <a:solidFill>
                  <a:srgbClr val="646464"/>
                </a:solidFill>
              </a:rPr>
              <a:t>Page </a:t>
            </a:r>
            <a:fld id="{9AE4D82F-B047-469B-AC52-A46321747EAF}" type="slidenum">
              <a:rPr lang="en-GB" sz="1100">
                <a:solidFill>
                  <a:srgbClr val="646464"/>
                </a:solidFill>
              </a:rPr>
              <a:pPr/>
              <a:t>‹Nº›</a:t>
            </a:fld>
            <a:endParaRPr lang="en-GB" sz="1100" dirty="0">
              <a:solidFill>
                <a:srgbClr val="6464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8348663" y="6450015"/>
            <a:ext cx="338137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646464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64646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054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10" r:id="rId48"/>
    <p:sldLayoutId id="2147483711" r:id="rId49"/>
    <p:sldLayoutId id="2147483712" r:id="rId50"/>
    <p:sldLayoutId id="2147483713" r:id="rId51"/>
    <p:sldLayoutId id="2147483714" r:id="rId52"/>
    <p:sldLayoutId id="2147483715" r:id="rId53"/>
    <p:sldLayoutId id="2147483717" r:id="rId54"/>
    <p:sldLayoutId id="2147483718" r:id="rId55"/>
    <p:sldLayoutId id="2147483720" r:id="rId56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rgbClr val="646464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rgbClr val="646464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rgbClr val="646464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rgbClr val="646464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0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1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dirty="0">
                <a:solidFill>
                  <a:srgbClr val="646464"/>
                </a:solidFill>
              </a:rPr>
              <a:t>Page </a:t>
            </a:r>
            <a:fld id="{9AE4D82F-B047-469B-AC52-A46321747EAF}" type="slidenum">
              <a:rPr lang="en-GB" sz="1100">
                <a:solidFill>
                  <a:srgbClr val="646464"/>
                </a:solidFill>
              </a:rPr>
              <a:pPr/>
              <a:t>‹Nº›</a:t>
            </a:fld>
            <a:endParaRPr lang="en-GB" sz="1100" dirty="0">
              <a:solidFill>
                <a:srgbClr val="6464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8348663" y="6450015"/>
            <a:ext cx="338137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646464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64646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817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3" r:id="rId22"/>
    <p:sldLayoutId id="2147483744" r:id="rId23"/>
    <p:sldLayoutId id="2147483745" r:id="rId24"/>
    <p:sldLayoutId id="2147483746" r:id="rId25"/>
    <p:sldLayoutId id="2147483747" r:id="rId26"/>
    <p:sldLayoutId id="2147483748" r:id="rId27"/>
    <p:sldLayoutId id="2147483749" r:id="rId28"/>
    <p:sldLayoutId id="2147483750" r:id="rId29"/>
    <p:sldLayoutId id="2147483751" r:id="rId30"/>
    <p:sldLayoutId id="2147483752" r:id="rId31"/>
    <p:sldLayoutId id="2147483753" r:id="rId32"/>
    <p:sldLayoutId id="2147483754" r:id="rId33"/>
    <p:sldLayoutId id="2147483755" r:id="rId34"/>
    <p:sldLayoutId id="2147483756" r:id="rId35"/>
    <p:sldLayoutId id="2147483757" r:id="rId36"/>
    <p:sldLayoutId id="2147483758" r:id="rId37"/>
    <p:sldLayoutId id="2147483759" r:id="rId38"/>
    <p:sldLayoutId id="2147483761" r:id="rId39"/>
    <p:sldLayoutId id="2147483762" r:id="rId40"/>
    <p:sldLayoutId id="2147483763" r:id="rId41"/>
    <p:sldLayoutId id="2147483764" r:id="rId42"/>
    <p:sldLayoutId id="2147483765" r:id="rId43"/>
    <p:sldLayoutId id="2147483766" r:id="rId44"/>
    <p:sldLayoutId id="2147483767" r:id="rId45"/>
    <p:sldLayoutId id="2147483768" r:id="rId46"/>
    <p:sldLayoutId id="2147483769" r:id="rId47"/>
    <p:sldLayoutId id="2147483770" r:id="rId48"/>
    <p:sldLayoutId id="2147483771" r:id="rId49"/>
    <p:sldLayoutId id="2147483772" r:id="rId50"/>
    <p:sldLayoutId id="2147483773" r:id="rId51"/>
    <p:sldLayoutId id="2147483774" r:id="rId52"/>
    <p:sldLayoutId id="2147483775" r:id="rId53"/>
    <p:sldLayoutId id="2147483776" r:id="rId54"/>
    <p:sldLayoutId id="2147483777" r:id="rId55"/>
    <p:sldLayoutId id="2147483778" r:id="rId56"/>
    <p:sldLayoutId id="2147483779" r:id="rId57"/>
    <p:sldLayoutId id="2147483780" r:id="rId58"/>
    <p:sldLayoutId id="2147483781" r:id="rId59"/>
    <p:sldLayoutId id="2147483782" r:id="rId60"/>
    <p:sldLayoutId id="2147483783" r:id="rId61"/>
    <p:sldLayoutId id="2147483784" r:id="rId62"/>
    <p:sldLayoutId id="2147483786" r:id="rId63"/>
    <p:sldLayoutId id="2147483787" r:id="rId64"/>
    <p:sldLayoutId id="2147483788" r:id="rId65"/>
    <p:sldLayoutId id="2147483789" r:id="rId66"/>
    <p:sldLayoutId id="2147483790" r:id="rId67"/>
    <p:sldLayoutId id="2147483791" r:id="rId68"/>
    <p:sldLayoutId id="2147483792" r:id="rId69"/>
    <p:sldLayoutId id="2147483793" r:id="rId70"/>
    <p:sldLayoutId id="2147483794" r:id="rId71"/>
    <p:sldLayoutId id="2147483795" r:id="rId72"/>
    <p:sldLayoutId id="2147483796" r:id="rId73"/>
    <p:sldLayoutId id="2147483798" r:id="rId74"/>
    <p:sldLayoutId id="2147483799" r:id="rId75"/>
    <p:sldLayoutId id="2147483800" r:id="rId76"/>
    <p:sldLayoutId id="2147483801" r:id="rId77"/>
    <p:sldLayoutId id="2147483802" r:id="rId78"/>
    <p:sldLayoutId id="2147483803" r:id="rId79"/>
    <p:sldLayoutId id="2147483804" r:id="rId80"/>
    <p:sldLayoutId id="2147483805" r:id="rId81"/>
    <p:sldLayoutId id="2147483806" r:id="rId82"/>
    <p:sldLayoutId id="2147483807" r:id="rId83"/>
    <p:sldLayoutId id="2147483808" r:id="rId84"/>
    <p:sldLayoutId id="2147483809" r:id="rId85"/>
    <p:sldLayoutId id="2147483810" r:id="rId86"/>
    <p:sldLayoutId id="2147483811" r:id="rId87"/>
    <p:sldLayoutId id="2147483812" r:id="rId88"/>
    <p:sldLayoutId id="2147483813" r:id="rId89"/>
    <p:sldLayoutId id="2147483814" r:id="rId90"/>
    <p:sldLayoutId id="2147483815" r:id="rId91"/>
    <p:sldLayoutId id="2147483816" r:id="rId92"/>
    <p:sldLayoutId id="2147483817" r:id="rId93"/>
    <p:sldLayoutId id="2147483818" r:id="rId94"/>
    <p:sldLayoutId id="2147483819" r:id="rId95"/>
    <p:sldLayoutId id="2147483820" r:id="rId96"/>
    <p:sldLayoutId id="2147483821" r:id="rId97"/>
    <p:sldLayoutId id="2147483822" r:id="rId98"/>
    <p:sldLayoutId id="2147483823" r:id="rId99"/>
    <p:sldLayoutId id="2147483824" r:id="rId100"/>
    <p:sldLayoutId id="2147483825" r:id="rId101"/>
    <p:sldLayoutId id="2147483826" r:id="rId102"/>
    <p:sldLayoutId id="2147483827" r:id="rId103"/>
    <p:sldLayoutId id="2147483828" r:id="rId104"/>
    <p:sldLayoutId id="2147483829" r:id="rId105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rgbClr val="646464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rgbClr val="646464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rgbClr val="646464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rgbClr val="646464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1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dirty="0">
                <a:solidFill>
                  <a:srgbClr val="808080"/>
                </a:solidFill>
              </a:rPr>
              <a:t>Page </a:t>
            </a:r>
            <a:fld id="{9AE4D82F-B047-469B-AC52-A46321747EAF}" type="slidenum">
              <a:rPr lang="en-GB" sz="1100">
                <a:solidFill>
                  <a:srgbClr val="808080"/>
                </a:solidFill>
              </a:rPr>
              <a:pPr/>
              <a:t>‹Nº›</a:t>
            </a:fld>
            <a:endParaRPr lang="en-GB" sz="1100" dirty="0">
              <a:solidFill>
                <a:srgbClr val="80808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8348663" y="6450015"/>
            <a:ext cx="338137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821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1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dirty="0">
                <a:solidFill>
                  <a:srgbClr val="808080"/>
                </a:solidFill>
              </a:rPr>
              <a:t>Page </a:t>
            </a:r>
            <a:fld id="{9AE4D82F-B047-469B-AC52-A46321747EAF}" type="slidenum">
              <a:rPr lang="en-GB" sz="1100">
                <a:solidFill>
                  <a:srgbClr val="808080"/>
                </a:solidFill>
              </a:rPr>
              <a:pPr/>
              <a:t>‹Nº›</a:t>
            </a:fld>
            <a:endParaRPr lang="en-GB" sz="1100" dirty="0">
              <a:solidFill>
                <a:srgbClr val="80808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8348663" y="6450015"/>
            <a:ext cx="338137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3734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081" y="200025"/>
            <a:ext cx="823341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892" y="1412880"/>
            <a:ext cx="8234599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2784149" y="6419850"/>
            <a:ext cx="367757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r>
              <a:rPr lang="en-IN" sz="900" dirty="0">
                <a:solidFill>
                  <a:srgbClr val="808080"/>
                </a:solidFill>
                <a:cs typeface="Arial" charset="0"/>
              </a:rPr>
              <a:t>The Relevance of Sustainability for the Financial Sector</a:t>
            </a: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58272" y="6419850"/>
            <a:ext cx="664196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r>
              <a:rPr lang="en-US" sz="900" dirty="0">
                <a:solidFill>
                  <a:srgbClr val="808080"/>
                </a:solidFill>
                <a:cs typeface="Arial" charset="0"/>
              </a:rPr>
              <a:t>Page </a:t>
            </a:r>
            <a:fld id="{4A043031-EA06-4A59-90FF-7A4B0F58F2D3}" type="slidenum">
              <a:rPr lang="en-US" sz="900">
                <a:solidFill>
                  <a:srgbClr val="808080"/>
                </a:solidFill>
                <a:cs typeface="Arial" charset="0"/>
              </a:rPr>
              <a:pPr/>
              <a:t>‹Nº›</a:t>
            </a:fld>
            <a:endParaRPr lang="en-US" sz="900" dirty="0">
              <a:solidFill>
                <a:srgbClr val="808080"/>
              </a:solidFill>
              <a:cs typeface="Arial" charset="0"/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455892" y="6243638"/>
            <a:ext cx="8229838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80808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710" y="6327648"/>
            <a:ext cx="299783" cy="40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1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rgbClr val="80808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Arial" charset="0"/>
        <a:buChar char="►"/>
        <a:defRPr sz="1800">
          <a:solidFill>
            <a:srgbClr val="808080"/>
          </a:solidFill>
          <a:latin typeface="+mn-lt"/>
          <a:ea typeface="+mn-ea"/>
          <a:cs typeface="+mn-cs"/>
        </a:defRPr>
      </a:lvl1pPr>
      <a:lvl2pPr marL="541338" indent="-2714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Arial" charset="0"/>
        <a:buChar char="►"/>
        <a:defRPr sz="1600">
          <a:solidFill>
            <a:srgbClr val="808080"/>
          </a:solidFill>
          <a:latin typeface="+mn-lt"/>
        </a:defRPr>
      </a:lvl2pPr>
      <a:lvl3pPr marL="809625" indent="-2714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Arial" charset="0"/>
        <a:buChar char="►"/>
        <a:defRPr sz="1400">
          <a:solidFill>
            <a:srgbClr val="808080"/>
          </a:solidFill>
          <a:latin typeface="+mn-lt"/>
        </a:defRPr>
      </a:lvl3pPr>
      <a:lvl4pPr marL="1441450" indent="-358775" algn="l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 sz="1600">
          <a:solidFill>
            <a:schemeClr val="tx1"/>
          </a:solidFill>
          <a:latin typeface="+mn-lt"/>
        </a:defRPr>
      </a:lvl4pPr>
      <a:lvl5pPr marL="1800225" indent="-357188" algn="l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 sz="1600">
          <a:solidFill>
            <a:schemeClr val="tx1"/>
          </a:solidFill>
          <a:latin typeface="+mn-lt"/>
        </a:defRPr>
      </a:lvl5pPr>
      <a:lvl6pPr marL="2257425" indent="-357188" algn="l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 sz="1600">
          <a:solidFill>
            <a:schemeClr val="tx1"/>
          </a:solidFill>
          <a:latin typeface="+mn-lt"/>
        </a:defRPr>
      </a:lvl6pPr>
      <a:lvl7pPr marL="2714625" indent="-357188" algn="l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 sz="1600">
          <a:solidFill>
            <a:schemeClr val="tx1"/>
          </a:solidFill>
          <a:latin typeface="+mn-lt"/>
        </a:defRPr>
      </a:lvl7pPr>
      <a:lvl8pPr marL="3171825" indent="-357188" algn="l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 sz="1600">
          <a:solidFill>
            <a:schemeClr val="tx1"/>
          </a:solidFill>
          <a:latin typeface="+mn-lt"/>
        </a:defRPr>
      </a:lvl8pPr>
      <a:lvl9pPr marL="3629025" indent="-357188" algn="l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CO" smtClean="0"/>
              <a:t>Clic para editar título</a:t>
            </a:r>
            <a:endParaRPr lang="es-ES" altLang="es-CO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CO" smtClean="0"/>
              <a:t>Haga clic para modificar el estilo de texto del patrón</a:t>
            </a:r>
          </a:p>
          <a:p>
            <a:pPr lvl="1"/>
            <a:r>
              <a:rPr lang="es-ES_tradnl" altLang="es-CO" smtClean="0"/>
              <a:t>Segundo nivel</a:t>
            </a:r>
          </a:p>
          <a:p>
            <a:pPr lvl="2"/>
            <a:r>
              <a:rPr lang="es-ES_tradnl" altLang="es-CO" smtClean="0"/>
              <a:t>Tercer nivel</a:t>
            </a:r>
          </a:p>
          <a:p>
            <a:pPr lvl="3"/>
            <a:r>
              <a:rPr lang="es-ES_tradnl" altLang="es-CO" smtClean="0"/>
              <a:t>Cuarto nivel</a:t>
            </a:r>
          </a:p>
          <a:p>
            <a:pPr lvl="4"/>
            <a:r>
              <a:rPr lang="es-ES_tradnl" altLang="es-CO" smtClean="0"/>
              <a:t>Quinto nivel</a:t>
            </a:r>
            <a:endParaRPr lang="es-ES" altLang="es-CO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1530B8B6-0782-49DC-934B-25D2B19A15B4}" type="datetimeFigureOut">
              <a:rPr lang="es-ES" altLang="es-CO"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27/09/2017</a:t>
            </a:fld>
            <a:endParaRPr lang="es-ES" altLang="es-CO">
              <a:ea typeface="MS PGothic" pitchFamily="34" charset="-128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defTabSz="457200"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EAEC14B-D51F-42E2-8E22-21FB6ABBAF0B}" type="slidenum">
              <a:rPr lang="es-ES" altLang="es-CO"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CO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662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0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dirty="0" smtClean="0">
                <a:solidFill>
                  <a:srgbClr val="808080"/>
                </a:solidFill>
              </a:rPr>
              <a:t>Page </a:t>
            </a:r>
            <a:fld id="{9AE4D82F-B047-469B-AC52-A46321747EAF}" type="slidenum">
              <a:rPr lang="en-GB" sz="1100" smtClean="0">
                <a:solidFill>
                  <a:srgbClr val="808080"/>
                </a:solidFill>
              </a:rPr>
              <a:pPr/>
              <a:t>‹Nº›</a:t>
            </a:fld>
            <a:endParaRPr lang="en-GB" sz="1100" dirty="0">
              <a:solidFill>
                <a:srgbClr val="80808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8348663" y="6450013"/>
            <a:ext cx="338137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1310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CO" smtClean="0"/>
              <a:t>Clic para editar título</a:t>
            </a:r>
            <a:endParaRPr lang="es-ES" altLang="es-CO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CO" smtClean="0"/>
              <a:t>Haga clic para modificar el estilo de texto del patrón</a:t>
            </a:r>
          </a:p>
          <a:p>
            <a:pPr lvl="1"/>
            <a:r>
              <a:rPr lang="es-ES_tradnl" altLang="es-CO" smtClean="0"/>
              <a:t>Segundo nivel</a:t>
            </a:r>
          </a:p>
          <a:p>
            <a:pPr lvl="2"/>
            <a:r>
              <a:rPr lang="es-ES_tradnl" altLang="es-CO" smtClean="0"/>
              <a:t>Tercer nivel</a:t>
            </a:r>
          </a:p>
          <a:p>
            <a:pPr lvl="3"/>
            <a:r>
              <a:rPr lang="es-ES_tradnl" altLang="es-CO" smtClean="0"/>
              <a:t>Cuarto nivel</a:t>
            </a:r>
          </a:p>
          <a:p>
            <a:pPr lvl="4"/>
            <a:r>
              <a:rPr lang="es-ES_tradnl" altLang="es-CO" smtClean="0"/>
              <a:t>Quinto nivel</a:t>
            </a:r>
            <a:endParaRPr lang="es-ES" altLang="es-CO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1530B8B6-0782-49DC-934B-25D2B19A15B4}" type="datetimeFigureOut">
              <a:rPr lang="es-ES" altLang="es-CO"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27/09/2017</a:t>
            </a:fld>
            <a:endParaRPr lang="es-ES" altLang="es-CO">
              <a:ea typeface="MS PGothic" pitchFamily="34" charset="-128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defTabSz="457200"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EAEC14B-D51F-42E2-8E22-21FB6ABBAF0B}" type="slidenum">
              <a:rPr lang="es-ES" altLang="es-CO"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CO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8589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0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0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openxmlformats.org/officeDocument/2006/relationships/slideLayout" Target="../slideLayouts/slideLayout20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openxmlformats.org/officeDocument/2006/relationships/slideLayout" Target="../slideLayouts/slideLayout20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openxmlformats.org/officeDocument/2006/relationships/slideLayout" Target="../slideLayouts/slideLayout20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193020" y="1916832"/>
            <a:ext cx="734481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smtClean="0"/>
              <a:t>INFORME DEL MONITOREO A LA GESTIÓN DEL RIESGO CON CORTE AL 30 DE AGOSTO: </a:t>
            </a:r>
          </a:p>
          <a:p>
            <a:endParaRPr lang="es-CO" sz="2400" b="1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2200" b="1" dirty="0" smtClean="0"/>
              <a:t>PLAN ANTICORRUPCIÓN Y ATENCIÓN AL CIUDADANO 2017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2200" b="1" dirty="0" smtClean="0"/>
              <a:t>MAPA DE RIESGOS DE CORRUPCIÓN 2017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13407" y="4365104"/>
            <a:ext cx="35337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/>
              <a:t>OFICINA DE CONTROL INTERNO</a:t>
            </a:r>
          </a:p>
          <a:p>
            <a:r>
              <a:rPr lang="es-CO" sz="2000" b="1" dirty="0" smtClean="0"/>
              <a:t>Septiembre de 2017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15892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2" name="1 Flecha derecha"/>
          <p:cNvSpPr/>
          <p:nvPr/>
        </p:nvSpPr>
        <p:spPr>
          <a:xfrm>
            <a:off x="3419872" y="2636912"/>
            <a:ext cx="4968552" cy="2520280"/>
          </a:xfrm>
          <a:prstGeom prst="rightArrow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/>
              <a:t>AVANCES PLAN ANTICORRUPCION Y ATENCION AL CIUDADANO 2017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6925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92671" y="1268760"/>
            <a:ext cx="8699106" cy="3547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Avances del Plan Anticorrupción y de atención al Ciudadano</a:t>
            </a:r>
            <a:endParaRPr lang="es-CO" sz="14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700807"/>
            <a:ext cx="7524750" cy="5109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591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89298" y="1346018"/>
            <a:ext cx="8699106" cy="3547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Avances del Plan Anticorrupción y de atención al Ciudadano</a:t>
            </a:r>
            <a:endParaRPr lang="es-CO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772815"/>
            <a:ext cx="7524750" cy="496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7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67979"/>
              </p:ext>
            </p:extLst>
          </p:nvPr>
        </p:nvGraphicFramePr>
        <p:xfrm>
          <a:off x="2339752" y="2276872"/>
          <a:ext cx="4127500" cy="1748790"/>
        </p:xfrm>
        <a:graphic>
          <a:graphicData uri="http://schemas.openxmlformats.org/drawingml/2006/table">
            <a:tbl>
              <a:tblPr/>
              <a:tblGrid>
                <a:gridCol w="2577310"/>
                <a:gridCol w="789361"/>
                <a:gridCol w="760829"/>
              </a:tblGrid>
              <a:tr h="43815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Resumen de porcentajes de avance Plan Anticorrupción y de Atención al Ciudadano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actividades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62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28575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Actividades al 100% de avance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Actividades entre el 60% - 90% de avance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Actividades con 50% o menos de avance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2 Flecha curvada hacia arriba"/>
          <p:cNvSpPr/>
          <p:nvPr/>
        </p:nvSpPr>
        <p:spPr>
          <a:xfrm rot="21102392">
            <a:off x="3906971" y="5140736"/>
            <a:ext cx="3934533" cy="1048554"/>
          </a:xfrm>
          <a:prstGeom prst="curvedUp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87624" y="4653136"/>
            <a:ext cx="4251787" cy="669312"/>
          </a:xfrm>
          <a:prstGeom prst="rect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bg1"/>
                </a:solidFill>
              </a:rPr>
              <a:t>Reto de trabajo en equipo para ser una entidad líder en la implementación de su Plan Anticorrupción y de atención al ciudadano</a:t>
            </a:r>
            <a:endParaRPr lang="es-CO" sz="1400" b="1" dirty="0">
              <a:solidFill>
                <a:schemeClr val="bg1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7041976" y="3933056"/>
            <a:ext cx="914400" cy="914400"/>
          </a:xfrm>
          <a:prstGeom prst="ellipse">
            <a:avLst/>
          </a:prstGeom>
          <a:solidFill>
            <a:srgbClr val="33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accent2">
                    <a:lumMod val="50000"/>
                  </a:schemeClr>
                </a:solidFill>
              </a:rPr>
              <a:t>100%</a:t>
            </a:r>
            <a:endParaRPr lang="es-CO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89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2" name="1 Flecha derecha"/>
          <p:cNvSpPr/>
          <p:nvPr/>
        </p:nvSpPr>
        <p:spPr>
          <a:xfrm>
            <a:off x="3419872" y="2636912"/>
            <a:ext cx="4968552" cy="2520280"/>
          </a:xfrm>
          <a:prstGeom prst="rightArrow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prstClr val="white"/>
                </a:solidFill>
              </a:rPr>
              <a:t>AVANCES  MAPA DE RIESGOS DE CORRUPCIÓN 2017</a:t>
            </a:r>
            <a:endParaRPr lang="es-CO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83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395536" y="1916832"/>
            <a:ext cx="8568952" cy="3168352"/>
            <a:chOff x="395536" y="1464359"/>
            <a:chExt cx="8568952" cy="3223177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6398622" y="1887155"/>
              <a:ext cx="2565866" cy="270623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8788" indent="-114300" algn="ctr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C0C0C0"/>
                </a:buClr>
              </a:pPr>
              <a:r>
                <a:rPr lang="en-US" sz="1600" b="1" dirty="0" smtClean="0"/>
                <a:t>Logros  </a:t>
              </a:r>
              <a:endParaRPr lang="en-US" sz="1600" b="1" dirty="0"/>
            </a:p>
            <a:p>
              <a:pPr marL="458788" indent="-1143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C00000"/>
                </a:buClr>
                <a:buFont typeface="Arial" charset="0"/>
                <a:buChar char="►"/>
              </a:pPr>
              <a:r>
                <a:rPr lang="en-US" sz="1400" b="1" dirty="0" smtClean="0"/>
                <a:t>Dar asesoría</a:t>
              </a:r>
              <a:endParaRPr lang="en-US" sz="1400" b="1" dirty="0"/>
            </a:p>
            <a:p>
              <a:pPr marL="458788" indent="-1143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C00000"/>
                </a:buClr>
                <a:buFont typeface="Arial" charset="0"/>
                <a:buChar char="►"/>
              </a:pPr>
              <a:r>
                <a:rPr lang="en-US" sz="1400" b="1" dirty="0" smtClean="0"/>
                <a:t>Interactuar</a:t>
              </a:r>
              <a:endParaRPr lang="en-US" sz="1400" b="1" dirty="0"/>
            </a:p>
            <a:p>
              <a:pPr marL="458788" indent="-1143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C00000"/>
                </a:buClr>
                <a:buFont typeface="Arial" charset="0"/>
                <a:buChar char="►"/>
              </a:pPr>
              <a:r>
                <a:rPr lang="en-US" sz="1400" b="1" dirty="0" smtClean="0"/>
                <a:t>Revisar y Ajustar los mapas, cada GIT</a:t>
              </a:r>
            </a:p>
            <a:p>
              <a:pPr marL="458788" indent="-1143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C00000"/>
                </a:buClr>
                <a:buFont typeface="Arial" charset="0"/>
                <a:buChar char="►"/>
              </a:pPr>
              <a:endParaRPr lang="en-US" sz="1400" dirty="0"/>
            </a:p>
            <a:p>
              <a:pPr marL="344488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C00000"/>
                </a:buClr>
              </a:pPr>
              <a:endParaRPr lang="en-US" sz="1400" b="1" dirty="0" smtClean="0"/>
            </a:p>
            <a:p>
              <a:pPr marL="344488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C00000"/>
                </a:buClr>
              </a:pPr>
              <a:r>
                <a:rPr lang="en-US" sz="1400" b="1" dirty="0" smtClean="0"/>
                <a:t>Mapa de Riesgos de Corrupción ajustado V2 publicado en  ISOLUCION</a:t>
              </a:r>
            </a:p>
            <a:p>
              <a:pPr marL="458788" indent="-1143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C00000"/>
                </a:buClr>
                <a:buFont typeface="Arial" charset="0"/>
                <a:buChar char="►"/>
              </a:pPr>
              <a:endParaRPr lang="en-US" sz="1400" dirty="0"/>
            </a:p>
            <a:p>
              <a:pPr marL="458788" indent="-1143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C00000"/>
                </a:buClr>
                <a:buFont typeface="Arial" charset="0"/>
                <a:buChar char="►"/>
              </a:pPr>
              <a:endParaRPr lang="en-US" sz="1400" dirty="0"/>
            </a:p>
            <a:p>
              <a:pPr marL="458788" indent="-1143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646464"/>
                </a:buClr>
                <a:buFont typeface="Arial" charset="0"/>
                <a:buChar char="►"/>
              </a:pPr>
              <a:endParaRPr lang="en-US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395536" y="2434907"/>
              <a:ext cx="1758129" cy="1282082"/>
            </a:xfrm>
            <a:prstGeom prst="rect">
              <a:avLst/>
            </a:prstGeom>
            <a:solidFill>
              <a:srgbClr val="008080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4300" indent="-114300" algn="ctr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C0C0C0"/>
                </a:buClr>
              </a:pPr>
              <a:r>
                <a:rPr lang="en-US" sz="1200" b="1" dirty="0" smtClean="0"/>
                <a:t>Acciones previas al corte del 30 de agosto</a:t>
              </a:r>
            </a:p>
            <a:p>
              <a:pPr marL="114300" indent="-114300" algn="ctr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C0C0C0"/>
                </a:buClr>
              </a:pPr>
              <a:r>
                <a:rPr lang="en-US" sz="1400" b="1" dirty="0" smtClean="0"/>
                <a:t>Evaluación riesgos y controles / Mapas</a:t>
              </a:r>
              <a:endParaRPr lang="en-US" sz="1400" b="1" dirty="0"/>
            </a:p>
            <a:p>
              <a:pPr algn="ctr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FFD200"/>
                </a:buClr>
              </a:pPr>
              <a:r>
                <a:rPr lang="en-US" sz="1400" b="1" dirty="0" smtClean="0"/>
                <a:t>Corrupción y Gestión</a:t>
              </a:r>
              <a:endParaRPr lang="en-US" sz="1400" b="1" dirty="0"/>
            </a:p>
            <a:p>
              <a:pPr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rgbClr val="FFD200"/>
                </a:buClr>
              </a:pPr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263548" y="3285634"/>
              <a:ext cx="1424624" cy="970548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6350">
              <a:noFill/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 smtClean="0"/>
                <a:t>Designados en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 smtClean="0"/>
                <a:t>cada área</a:t>
              </a:r>
              <a:endParaRPr lang="en-US" sz="1100" b="1" dirty="0"/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4362893" y="3470500"/>
              <a:ext cx="1432336" cy="924331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6350">
              <a:noFill/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 smtClean="0"/>
                <a:t>Revisar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 smtClean="0"/>
                <a:t>Comprender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 smtClean="0"/>
                <a:t>Ajustar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2149810" y="4300686"/>
              <a:ext cx="1538363" cy="29270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45720" rIns="4572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base" hangingPunct="0"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200" b="1" dirty="0" smtClean="0">
                  <a:solidFill>
                    <a:srgbClr val="000000"/>
                  </a:solidFill>
                </a:rPr>
                <a:t>Participación</a:t>
              </a:r>
              <a:endParaRPr lang="en-US" sz="1200" b="1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3483829" y="1464359"/>
              <a:ext cx="1341730" cy="29270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45720" rIns="4572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base" hangingPunct="0"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200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Trabajo conjunto</a:t>
              </a:r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4362893" y="4394831"/>
              <a:ext cx="1227992" cy="29270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45720" rIns="4572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base" hangingPunct="0"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200" b="1" dirty="0" smtClean="0">
                  <a:solidFill>
                    <a:srgbClr val="000000"/>
                  </a:solidFill>
                </a:rPr>
                <a:t>Voluntad</a:t>
              </a:r>
              <a:endParaRPr lang="en-US" sz="1200" b="1" dirty="0">
                <a:solidFill>
                  <a:srgbClr val="000000"/>
                </a:solidFill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 rot="5400000">
              <a:off x="5501270" y="2747694"/>
              <a:ext cx="1237577" cy="649660"/>
            </a:xfrm>
            <a:prstGeom prst="triangle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 w="6350">
              <a:noFill/>
              <a:miter lim="800000"/>
              <a:headEnd/>
              <a:tailEnd/>
            </a:ln>
          </p:spPr>
          <p:txBody>
            <a:bodyPr rot="10800000" vert="eaVert" wrap="none" lIns="36000" tIns="36000" rIns="36000" bIns="360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FFFFFF"/>
                </a:solidFill>
              </a:endParaRPr>
            </a:p>
          </p:txBody>
        </p:sp>
        <p:sp>
          <p:nvSpPr>
            <p:cNvPr id="16" name="AutoShape 6"/>
            <p:cNvSpPr>
              <a:spLocks noChangeArrowheads="1"/>
            </p:cNvSpPr>
            <p:nvPr/>
          </p:nvSpPr>
          <p:spPr bwMode="auto">
            <a:xfrm rot="10800000">
              <a:off x="3418284" y="1786163"/>
              <a:ext cx="1470891" cy="1006494"/>
            </a:xfrm>
            <a:prstGeom prst="triangle">
              <a:avLst>
                <a:gd name="adj" fmla="val 50000"/>
              </a:avLst>
            </a:prstGeom>
            <a:solidFill>
              <a:srgbClr val="33CCCC"/>
            </a:solidFill>
            <a:ln w="6350">
              <a:noFill/>
              <a:miter lim="800000"/>
              <a:headEnd/>
              <a:tailEnd/>
            </a:ln>
          </p:spPr>
          <p:txBody>
            <a:bodyPr rot="10800000"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 smtClean="0"/>
                <a:t>O.A. Planeación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 smtClean="0"/>
                <a:t>O. Control I.</a:t>
              </a:r>
              <a:endParaRPr lang="en-US" sz="1100" b="1" dirty="0"/>
            </a:p>
          </p:txBody>
        </p:sp>
        <p:sp>
          <p:nvSpPr>
            <p:cNvPr id="18" name="Wave 20"/>
            <p:cNvSpPr/>
            <p:nvPr/>
          </p:nvSpPr>
          <p:spPr bwMode="auto">
            <a:xfrm>
              <a:off x="2150241" y="2780928"/>
              <a:ext cx="3700462" cy="619125"/>
            </a:xfrm>
            <a:prstGeom prst="wave">
              <a:avLst/>
            </a:prstGeom>
            <a:solidFill>
              <a:schemeClr val="bg2">
                <a:lumMod val="5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54000" tIns="54000" rIns="54000" bIns="540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</a:rPr>
                <a:t>Visitas</a:t>
              </a:r>
              <a:r>
                <a:rPr kumimoji="0" lang="en-US" sz="1600" b="0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Arial"/>
                </a:rPr>
                <a:t> a las áreas en el mes de julio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" name="Flecha abajo 3"/>
            <p:cNvSpPr/>
            <p:nvPr/>
          </p:nvSpPr>
          <p:spPr>
            <a:xfrm>
              <a:off x="7441188" y="3311353"/>
              <a:ext cx="484632" cy="405679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20" name="Flecha a la derecha con muesca 19"/>
          <p:cNvSpPr/>
          <p:nvPr/>
        </p:nvSpPr>
        <p:spPr>
          <a:xfrm>
            <a:off x="467544" y="5064600"/>
            <a:ext cx="7920880" cy="1748776"/>
          </a:xfrm>
          <a:prstGeom prst="notchedRightArrow">
            <a:avLst/>
          </a:prstGeom>
          <a:solidFill>
            <a:srgbClr val="FFFF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Sobre el Mapa de Riesgos de Corrupción ajustado, las áreas realizaron el reporte de avance en los controles, entregados a la Oficina de Control Interno para su consolidación y publicación en la página web de Coldeportes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189298" y="1346018"/>
            <a:ext cx="8699106" cy="3547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al Mapa de Riesgos de Corrupción 2017</a:t>
            </a:r>
            <a:endParaRPr lang="es-CO" sz="14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01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7504" y="1268760"/>
            <a:ext cx="8699106" cy="2205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del Mapa de Riesgos de Corrupción 2017</a:t>
            </a:r>
            <a:endParaRPr lang="es-CO" sz="14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747310"/>
              </p:ext>
            </p:extLst>
          </p:nvPr>
        </p:nvGraphicFramePr>
        <p:xfrm>
          <a:off x="1043608" y="1598468"/>
          <a:ext cx="7128791" cy="4998883"/>
        </p:xfrm>
        <a:graphic>
          <a:graphicData uri="http://schemas.openxmlformats.org/drawingml/2006/table">
            <a:tbl>
              <a:tblPr/>
              <a:tblGrid>
                <a:gridCol w="1369434"/>
                <a:gridCol w="1369434"/>
                <a:gridCol w="1118188"/>
                <a:gridCol w="552192"/>
                <a:gridCol w="552192"/>
                <a:gridCol w="356163"/>
                <a:gridCol w="905594"/>
                <a:gridCol w="905594"/>
              </a:tblGrid>
              <a:tr h="22012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RESUMEN DE LA MATRIZ DE SEGUIMIENTO AL MAPA DE RIESGOS DE CORRUPCIÓN 2017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143729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PROCESO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Responsable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Cant riesgos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Cantidad controles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Entregaron reporte 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Avance reportado a 30 agosto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192612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Cargo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Área/ Dependencia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31184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PLANEACIÓN ESTRATEGICA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Coord. GIT Planeación y Desarrollo Organizacional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Oficina Asesora de Planeación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7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DE COMUNICACIONES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Coordinadora GIT Comunicaciones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Dirección 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120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ALTOS LOGROS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CCD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 debe revisar de acuerdo con la resoluciòn 209/2017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CCD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 Desarrollo Psicosocial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 Desarrollo Psicosocial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 Desarrollo Psicosocial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GIT  Nacional Antidopaje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GIT Deporte Convencional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GIT Deporte Convencional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11.54%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GIT Juegos y Eventos Deportivos 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Sin información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33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7504" y="1268760"/>
            <a:ext cx="8699106" cy="2205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del Mapa de Riesgos de Corrupción 2017</a:t>
            </a:r>
            <a:endParaRPr lang="es-CO" sz="14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054006"/>
              </p:ext>
            </p:extLst>
          </p:nvPr>
        </p:nvGraphicFramePr>
        <p:xfrm>
          <a:off x="1043608" y="1598468"/>
          <a:ext cx="7128791" cy="4998883"/>
        </p:xfrm>
        <a:graphic>
          <a:graphicData uri="http://schemas.openxmlformats.org/drawingml/2006/table">
            <a:tbl>
              <a:tblPr/>
              <a:tblGrid>
                <a:gridCol w="1369434"/>
                <a:gridCol w="1369434"/>
                <a:gridCol w="1118188"/>
                <a:gridCol w="552192"/>
                <a:gridCol w="552192"/>
                <a:gridCol w="356163"/>
                <a:gridCol w="905594"/>
                <a:gridCol w="905594"/>
              </a:tblGrid>
              <a:tr h="22012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RESUMEN DE LA MATRIZ DE SEGUIMIENTO AL MAPA DE RIESGOS DE CORRUPCIÓN 2017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143729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PROCESO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Responsable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Cant riesgos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Cantidad controles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Entregaron reporte 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Avance reportado a 30 agosto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192612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Cargo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Área/ Dependencia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31184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PLANEACIÓN ESTRATEGICA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Coord. GIT Planeación y Desarrollo Organizacional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Oficina Asesora de Planeación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7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GESTIÓN DE COMUNICACIONES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Coordinadora GIT Comunicaciones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Dirección 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120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ALTOS LOGROS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CCD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 debe revisar de acuerdo con la resoluciòn 209/2017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CCD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 Desarrollo Psicosocial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 Desarrollo Psicosocial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 Desarrollo Psicosocial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GIT  Nacional Antidopaje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GIT Deporte Convencional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GIT Deporte Convencional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11.54%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9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Coordinador GIT Juegos y Eventos Deportivos 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Posicionamiento y Liderazgo Deportivo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Sin información</a:t>
                      </a:r>
                    </a:p>
                  </a:txBody>
                  <a:tcPr marL="8311" marR="8311" marT="83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3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92671" y="1340768"/>
            <a:ext cx="8699106" cy="2205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del Mapa de Riesgos de Corrupción 2017</a:t>
            </a:r>
            <a:endParaRPr lang="es-CO" sz="14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7199263"/>
              </p:ext>
            </p:extLst>
          </p:nvPr>
        </p:nvGraphicFramePr>
        <p:xfrm>
          <a:off x="938213" y="2132856"/>
          <a:ext cx="7267575" cy="446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8" name="Hoja de cálculo" r:id="rId3" imgW="7267717" imgH="4467346" progId="Excel.Sheet.12">
                  <p:embed/>
                </p:oleObj>
              </mc:Choice>
              <mc:Fallback>
                <p:oleObj name="Hoja de cálculo" r:id="rId3" imgW="7267717" imgH="446734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8213" y="2132856"/>
                        <a:ext cx="7267575" cy="446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334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92671" y="1340768"/>
            <a:ext cx="8699106" cy="2205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del Mapa de Riesgos de Corrupción 2017</a:t>
            </a:r>
            <a:endParaRPr lang="es-CO" sz="14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73727"/>
              </p:ext>
            </p:extLst>
          </p:nvPr>
        </p:nvGraphicFramePr>
        <p:xfrm>
          <a:off x="683569" y="1700808"/>
          <a:ext cx="7522220" cy="4752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4" name="Hoja de cálculo" r:id="rId3" imgW="7267717" imgH="4943468" progId="Excel.Sheet.12">
                  <p:embed/>
                </p:oleObj>
              </mc:Choice>
              <mc:Fallback>
                <p:oleObj name="Hoja de cálculo" r:id="rId3" imgW="7267717" imgH="494346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3569" y="1700808"/>
                        <a:ext cx="7522220" cy="47525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775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71447" y="1916832"/>
            <a:ext cx="8284468" cy="2880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del Mapa de Riesgos de Corrupción 2017</a:t>
            </a:r>
            <a:endParaRPr lang="es-CO" sz="14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459369"/>
              </p:ext>
            </p:extLst>
          </p:nvPr>
        </p:nvGraphicFramePr>
        <p:xfrm>
          <a:off x="471447" y="3935313"/>
          <a:ext cx="4057650" cy="208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6" name="Hoja de cálculo" r:id="rId3" imgW="4057458" imgH="2085889" progId="Excel.Sheet.12">
                  <p:embed/>
                </p:oleObj>
              </mc:Choice>
              <mc:Fallback>
                <p:oleObj name="Hoja de cálculo" r:id="rId3" imgW="4057458" imgH="208588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447" y="3935313"/>
                        <a:ext cx="4057650" cy="208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/>
          <p:cNvSpPr/>
          <p:nvPr/>
        </p:nvSpPr>
        <p:spPr>
          <a:xfrm>
            <a:off x="479668" y="2927201"/>
            <a:ext cx="4039899" cy="360914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Porcentajes que se resaltan</a:t>
            </a:r>
            <a:endParaRPr lang="es-CO" dirty="0"/>
          </a:p>
        </p:txBody>
      </p:sp>
      <p:grpSp>
        <p:nvGrpSpPr>
          <p:cNvPr id="6" name="Grupo 5"/>
          <p:cNvGrpSpPr/>
          <p:nvPr/>
        </p:nvGrpSpPr>
        <p:grpSpPr>
          <a:xfrm>
            <a:off x="4716016" y="2927201"/>
            <a:ext cx="4183915" cy="2376264"/>
            <a:chOff x="4716016" y="2927201"/>
            <a:chExt cx="4183915" cy="2376264"/>
          </a:xfrm>
        </p:grpSpPr>
        <p:sp>
          <p:nvSpPr>
            <p:cNvPr id="7" name="Rectángulo 6"/>
            <p:cNvSpPr/>
            <p:nvPr/>
          </p:nvSpPr>
          <p:spPr>
            <a:xfrm>
              <a:off x="4716016" y="2927201"/>
              <a:ext cx="4039899" cy="360914"/>
            </a:xfrm>
            <a:prstGeom prst="rect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dirty="0" smtClean="0"/>
                <a:t>Retos para la mejora continua</a:t>
              </a:r>
              <a:endParaRPr lang="es-CO" dirty="0"/>
            </a:p>
          </p:txBody>
        </p:sp>
        <p:sp>
          <p:nvSpPr>
            <p:cNvPr id="5" name="Pentágono 4"/>
            <p:cNvSpPr/>
            <p:nvPr/>
          </p:nvSpPr>
          <p:spPr>
            <a:xfrm>
              <a:off x="4850850" y="3568331"/>
              <a:ext cx="4039899" cy="739732"/>
            </a:xfrm>
            <a:prstGeom prst="homePlate">
              <a:avLst/>
            </a:pr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74000">
                  <a:schemeClr val="accent6">
                    <a:lumMod val="45000"/>
                    <a:lumOff val="55000"/>
                  </a:schemeClr>
                </a:gs>
                <a:gs pos="83000">
                  <a:schemeClr val="accent6">
                    <a:lumMod val="45000"/>
                    <a:lumOff val="55000"/>
                  </a:schemeClr>
                </a:gs>
                <a:gs pos="100000">
                  <a:schemeClr val="accent6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CO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Es necesario que las áreas realicen el monitoreo permanente de los controles a través de la ejecución de las tareas.</a:t>
              </a:r>
              <a:endParaRPr lang="es-CO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Pentágono 8"/>
            <p:cNvSpPr/>
            <p:nvPr/>
          </p:nvSpPr>
          <p:spPr>
            <a:xfrm>
              <a:off x="4860032" y="4563733"/>
              <a:ext cx="4039899" cy="739732"/>
            </a:xfrm>
            <a:prstGeom prst="homePlate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CO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Es indispensable que las áreas fomenten el autocontrol y la autoevaluación de los controles, para mayor seguridad del control del riesgo.</a:t>
              </a:r>
              <a:endParaRPr lang="es-CO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10" name="Pentágono 9"/>
          <p:cNvSpPr/>
          <p:nvPr/>
        </p:nvSpPr>
        <p:spPr>
          <a:xfrm>
            <a:off x="4860032" y="5563422"/>
            <a:ext cx="4039899" cy="889913"/>
          </a:xfrm>
          <a:prstGeom prst="homePlat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 decisivo el liderazgo de los responsables de las dependencias o áreas, para que se logre el compromiso hacia una administración del riesgo con resultados eficientes.</a:t>
            </a:r>
            <a:endParaRPr lang="es-CO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44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2" name="1 Flecha derecha"/>
          <p:cNvSpPr/>
          <p:nvPr/>
        </p:nvSpPr>
        <p:spPr>
          <a:xfrm>
            <a:off x="3419872" y="2636912"/>
            <a:ext cx="4968552" cy="2520280"/>
          </a:xfrm>
          <a:prstGeom prst="rightArrow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prstClr val="white"/>
                </a:solidFill>
              </a:rPr>
              <a:t>RESULTADOS ENCUESTA DE PERCEPCIÓN DE VALORES ÉTICOS DE LOS SERVIDORES  PÚBLICOS DE COLDEPORTES</a:t>
            </a:r>
            <a:endParaRPr lang="es-CO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81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"/>
          <p:cNvSpPr txBox="1"/>
          <p:nvPr/>
        </p:nvSpPr>
        <p:spPr>
          <a:xfrm>
            <a:off x="217983" y="83671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dirty="0" smtClean="0">
                <a:solidFill>
                  <a:prstClr val="black"/>
                </a:solidFill>
                <a:ea typeface="MS PGothic" pitchFamily="34" charset="-128"/>
              </a:rPr>
              <a:t>Metodología</a:t>
            </a:r>
            <a:endParaRPr lang="es-CO" sz="32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grpSp>
        <p:nvGrpSpPr>
          <p:cNvPr id="7" name="6 Grupo"/>
          <p:cNvGrpSpPr/>
          <p:nvPr/>
        </p:nvGrpSpPr>
        <p:grpSpPr>
          <a:xfrm>
            <a:off x="653198" y="1703642"/>
            <a:ext cx="7879242" cy="3293209"/>
            <a:chOff x="653198" y="1703642"/>
            <a:chExt cx="7879242" cy="3293209"/>
          </a:xfrm>
        </p:grpSpPr>
        <p:sp>
          <p:nvSpPr>
            <p:cNvPr id="35" name="34 Triángulo isósceles"/>
            <p:cNvSpPr/>
            <p:nvPr/>
          </p:nvSpPr>
          <p:spPr>
            <a:xfrm rot="5400000">
              <a:off x="613092" y="1812922"/>
              <a:ext cx="254598" cy="174386"/>
            </a:xfrm>
            <a:prstGeom prst="triangle">
              <a:avLst/>
            </a:prstGeom>
            <a:solidFill>
              <a:srgbClr val="00808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76200" dist="12700" dir="2700000" sy="-23000" kx="-800400" algn="bl" rotWithShape="0">
                <a:srgbClr val="009999">
                  <a:alpha val="2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prstClr val="white"/>
                </a:solidFill>
              </a:endParaRPr>
            </a:p>
          </p:txBody>
        </p:sp>
        <p:sp>
          <p:nvSpPr>
            <p:cNvPr id="13" name="12 Triángulo isósceles"/>
            <p:cNvSpPr/>
            <p:nvPr/>
          </p:nvSpPr>
          <p:spPr>
            <a:xfrm rot="5400000">
              <a:off x="613092" y="3757138"/>
              <a:ext cx="254598" cy="174386"/>
            </a:xfrm>
            <a:prstGeom prst="triangle">
              <a:avLst/>
            </a:prstGeom>
            <a:solidFill>
              <a:srgbClr val="00808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76200" dist="12700" dir="2700000" sy="-23000" kx="-800400" algn="bl" rotWithShape="0">
                <a:srgbClr val="009999">
                  <a:alpha val="2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prstClr val="white"/>
                </a:solidFill>
              </a:endParaRPr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916169" y="1703642"/>
              <a:ext cx="7616271" cy="32932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CO" sz="1600" dirty="0" smtClean="0">
                  <a:solidFill>
                    <a:prstClr val="black"/>
                  </a:solidFill>
                </a:rPr>
                <a:t>Se tuvo en cuenta el Código de Integridad que sacó el Departamento Administrativo de la Función Pública, el cual se constituye en la guía para </a:t>
              </a:r>
              <a:r>
                <a:rPr lang="es-CO" sz="1600" dirty="0">
                  <a:solidFill>
                    <a:prstClr val="black"/>
                  </a:solidFill>
                </a:rPr>
                <a:t>orientar las actuaciones de los servidores y establecer pautas concretas de cómo debe ser su comportamiento en su labor.</a:t>
              </a:r>
              <a:endParaRPr lang="es-CO" sz="1600" dirty="0" smtClean="0">
                <a:solidFill>
                  <a:prstClr val="black"/>
                </a:solidFill>
              </a:endParaRPr>
            </a:p>
            <a:p>
              <a:endParaRPr lang="es-CO" sz="1600" dirty="0">
                <a:solidFill>
                  <a:prstClr val="black"/>
                </a:solidFill>
              </a:endParaRPr>
            </a:p>
            <a:p>
              <a:r>
                <a:rPr lang="es-CO" sz="1600" dirty="0" smtClean="0">
                  <a:solidFill>
                    <a:prstClr val="black"/>
                  </a:solidFill>
                </a:rPr>
                <a:t>Este código reúne </a:t>
              </a:r>
              <a:r>
                <a:rPr lang="es-CO" sz="1600" dirty="0">
                  <a:solidFill>
                    <a:prstClr val="black"/>
                  </a:solidFill>
                </a:rPr>
                <a:t>los valores de la </a:t>
              </a:r>
              <a:r>
                <a:rPr lang="es-CO" sz="1600" b="1" i="1" dirty="0">
                  <a:solidFill>
                    <a:srgbClr val="F79646">
                      <a:lumMod val="50000"/>
                    </a:srgbClr>
                  </a:solidFill>
                </a:rPr>
                <a:t>Honestidad, el Respeto, el Compromiso, la Diligencia y la Justicia</a:t>
              </a:r>
              <a:r>
                <a:rPr lang="es-CO" sz="1600" b="1" i="1" dirty="0" smtClean="0">
                  <a:solidFill>
                    <a:srgbClr val="F79646">
                      <a:lumMod val="50000"/>
                    </a:srgbClr>
                  </a:solidFill>
                </a:rPr>
                <a:t>.</a:t>
              </a:r>
            </a:p>
            <a:p>
              <a:endParaRPr lang="es-CO" sz="1600" dirty="0">
                <a:solidFill>
                  <a:prstClr val="black"/>
                </a:solidFill>
              </a:endParaRPr>
            </a:p>
            <a:p>
              <a:r>
                <a:rPr lang="es-CO" sz="1600" dirty="0" smtClean="0">
                  <a:solidFill>
                    <a:prstClr val="black"/>
                  </a:solidFill>
                </a:rPr>
                <a:t>A partir de estos valores se diseñaron las preguntas de la encuesta.</a:t>
              </a:r>
            </a:p>
            <a:p>
              <a:endParaRPr lang="es-CO" sz="1600" dirty="0">
                <a:solidFill>
                  <a:prstClr val="black"/>
                </a:solidFill>
              </a:endParaRPr>
            </a:p>
            <a:p>
              <a:r>
                <a:rPr lang="es-CO" sz="1600" dirty="0" smtClean="0">
                  <a:solidFill>
                    <a:prstClr val="black"/>
                  </a:solidFill>
                </a:rPr>
                <a:t>Se realizó de manera virtual, con modalidad de respuesta por selección de alternativas: </a:t>
              </a:r>
              <a:r>
                <a:rPr lang="es-CO" sz="1600" b="1" i="1" dirty="0" smtClean="0">
                  <a:solidFill>
                    <a:srgbClr val="4F81BD">
                      <a:lumMod val="50000"/>
                    </a:srgbClr>
                  </a:solidFill>
                </a:rPr>
                <a:t>Totalmente de acuerdo, de acuerdo, indeciso, en desacuerdo, totalmente en desacuerdo.</a:t>
              </a:r>
              <a:endParaRPr lang="es-CO" sz="1600" b="1" i="1" dirty="0">
                <a:solidFill>
                  <a:srgbClr val="4F81BD">
                    <a:lumMod val="50000"/>
                  </a:srgbClr>
                </a:solidFill>
              </a:endParaRPr>
            </a:p>
          </p:txBody>
        </p:sp>
        <p:sp>
          <p:nvSpPr>
            <p:cNvPr id="18" name="17 Triángulo isósceles"/>
            <p:cNvSpPr/>
            <p:nvPr/>
          </p:nvSpPr>
          <p:spPr>
            <a:xfrm rot="5400000">
              <a:off x="643462" y="4261194"/>
              <a:ext cx="254598" cy="174386"/>
            </a:xfrm>
            <a:prstGeom prst="triangle">
              <a:avLst/>
            </a:prstGeom>
            <a:solidFill>
              <a:srgbClr val="00808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76200" dist="12700" dir="2700000" sy="-23000" kx="-800400" algn="bl" rotWithShape="0">
                <a:srgbClr val="009999">
                  <a:alpha val="2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prstClr val="white"/>
                </a:solidFill>
              </a:endParaRPr>
            </a:p>
          </p:txBody>
        </p:sp>
      </p:grp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013176"/>
            <a:ext cx="4464495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021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adroTexto 1"/>
          <p:cNvSpPr txBox="1"/>
          <p:nvPr/>
        </p:nvSpPr>
        <p:spPr>
          <a:xfrm>
            <a:off x="217982" y="400308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dirty="0" smtClean="0">
                <a:solidFill>
                  <a:prstClr val="black"/>
                </a:solidFill>
                <a:ea typeface="MS PGothic" pitchFamily="34" charset="-128"/>
              </a:rPr>
              <a:t>Resultados</a:t>
            </a:r>
            <a:endParaRPr lang="es-CO" sz="32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grpSp>
        <p:nvGrpSpPr>
          <p:cNvPr id="121" name="120 Grupo"/>
          <p:cNvGrpSpPr/>
          <p:nvPr/>
        </p:nvGrpSpPr>
        <p:grpSpPr>
          <a:xfrm>
            <a:off x="107504" y="1628800"/>
            <a:ext cx="8928992" cy="4434033"/>
            <a:chOff x="107504" y="1667287"/>
            <a:chExt cx="8928992" cy="4434033"/>
          </a:xfrm>
        </p:grpSpPr>
        <p:sp>
          <p:nvSpPr>
            <p:cNvPr id="19" name="AutoShape 8"/>
            <p:cNvSpPr>
              <a:spLocks noChangeArrowheads="1"/>
            </p:cNvSpPr>
            <p:nvPr/>
          </p:nvSpPr>
          <p:spPr bwMode="gray">
            <a:xfrm>
              <a:off x="6669032" y="1849503"/>
              <a:ext cx="2367464" cy="1552987"/>
            </a:xfrm>
            <a:prstGeom prst="chevron">
              <a:avLst>
                <a:gd name="adj" fmla="val 19737"/>
              </a:avLst>
            </a:prstGeom>
            <a:solidFill>
              <a:schemeClr val="bg2">
                <a:lumMod val="75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72000" tIns="0" rIns="0" bIns="0" anchor="ctr" anchorCtr="0"/>
            <a:lstStyle/>
            <a:p>
              <a:pPr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</a:pPr>
              <a:r>
                <a:rPr lang="es-CO" sz="1050" kern="0" dirty="0">
                  <a:solidFill>
                    <a:sysClr val="windowText" lastClr="000000"/>
                  </a:solidFill>
                  <a:cs typeface="Arial" panose="020B0604020202020204" pitchFamily="34" charset="0"/>
                </a:rPr>
                <a:t>Soy consciente de la importancia de mi rol como servidor </a:t>
              </a:r>
              <a:r>
                <a:rPr lang="es-CO" sz="1050" kern="0" dirty="0" smtClean="0">
                  <a:solidFill>
                    <a:sysClr val="windowText" lastClr="000000"/>
                  </a:solidFill>
                  <a:cs typeface="Arial" panose="020B0604020202020204" pitchFamily="34" charset="0"/>
                </a:rPr>
                <a:t>público, estoy </a:t>
              </a:r>
              <a:r>
                <a:rPr lang="es-CO" sz="1050" kern="0" dirty="0">
                  <a:solidFill>
                    <a:sysClr val="windowText" lastClr="000000"/>
                  </a:solidFill>
                  <a:cs typeface="Arial" panose="020B0604020202020204" pitchFamily="34" charset="0"/>
                </a:rPr>
                <a:t>en disposición </a:t>
              </a:r>
              <a:r>
                <a:rPr lang="es-CO" sz="1050" kern="0" dirty="0" smtClean="0">
                  <a:solidFill>
                    <a:sysClr val="windowText" lastClr="000000"/>
                  </a:solidFill>
                  <a:cs typeface="Arial" panose="020B0604020202020204" pitchFamily="34" charset="0"/>
                </a:rPr>
                <a:t>para resolver </a:t>
              </a:r>
              <a:r>
                <a:rPr lang="es-CO" sz="1050" kern="0" dirty="0">
                  <a:solidFill>
                    <a:sysClr val="windowText" lastClr="000000"/>
                  </a:solidFill>
                  <a:cs typeface="Arial" panose="020B0604020202020204" pitchFamily="34" charset="0"/>
                </a:rPr>
                <a:t>las necesidades de las personas con las que me relaciono en mis labores </a:t>
              </a:r>
              <a:r>
                <a:rPr lang="es-CO" sz="1050" kern="0" dirty="0" smtClean="0">
                  <a:solidFill>
                    <a:sysClr val="windowText" lastClr="000000"/>
                  </a:solidFill>
                  <a:cs typeface="Arial" panose="020B0604020202020204" pitchFamily="34" charset="0"/>
                </a:rPr>
                <a:t>cotidianas, buscando </a:t>
              </a:r>
              <a:r>
                <a:rPr lang="es-CO" sz="1050" kern="0" dirty="0">
                  <a:solidFill>
                    <a:sysClr val="windowText" lastClr="000000"/>
                  </a:solidFill>
                  <a:cs typeface="Arial" panose="020B0604020202020204" pitchFamily="34" charset="0"/>
                </a:rPr>
                <a:t>siempre mejorar su bienestar.</a:t>
              </a:r>
              <a:endParaRPr lang="en-US" sz="1050" kern="0" dirty="0">
                <a:solidFill>
                  <a:sysClr val="windowText" lastClr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6" name="Rectangle 17"/>
            <p:cNvSpPr>
              <a:spLocks noChangeArrowheads="1"/>
            </p:cNvSpPr>
            <p:nvPr/>
          </p:nvSpPr>
          <p:spPr bwMode="gray">
            <a:xfrm>
              <a:off x="6770621" y="3683511"/>
              <a:ext cx="2016224" cy="2304257"/>
            </a:xfrm>
            <a:prstGeom prst="rect">
              <a:avLst/>
            </a:prstGeom>
            <a:solidFill>
              <a:srgbClr val="F0F0F0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72000" tIns="108000" rIns="72000" bIns="0"/>
            <a:lstStyle/>
            <a:p>
              <a:pPr marL="180975" indent="-180975">
                <a:lnSpc>
                  <a:spcPct val="95000"/>
                </a:lnSpc>
                <a:spcAft>
                  <a:spcPts val="600"/>
                </a:spcAft>
                <a:buClr>
                  <a:srgbClr val="008080"/>
                </a:buClr>
                <a:buSzPct val="70000"/>
                <a:buFont typeface="Arial" pitchFamily="34" charset="0"/>
                <a:buChar char="►"/>
                <a:defRPr/>
              </a:pPr>
              <a:r>
                <a:rPr lang="es-CO" sz="11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El 87% está totalmente de acuerdo </a:t>
              </a:r>
              <a:r>
                <a:rPr lang="es-CO" sz="11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,</a:t>
              </a:r>
            </a:p>
            <a:p>
              <a:pPr marL="180975" indent="-180975">
                <a:lnSpc>
                  <a:spcPct val="95000"/>
                </a:lnSpc>
                <a:spcAft>
                  <a:spcPts val="600"/>
                </a:spcAft>
                <a:buClr>
                  <a:srgbClr val="008080"/>
                </a:buClr>
                <a:buSzPct val="70000"/>
                <a:buFont typeface="Arial" pitchFamily="34" charset="0"/>
                <a:buChar char="►"/>
                <a:defRPr/>
              </a:pPr>
              <a:endParaRPr lang="es-CO" sz="1100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  <a:p>
              <a:pPr marL="180975" indent="-180975">
                <a:lnSpc>
                  <a:spcPct val="95000"/>
                </a:lnSpc>
                <a:spcAft>
                  <a:spcPts val="600"/>
                </a:spcAft>
                <a:buClr>
                  <a:srgbClr val="008080"/>
                </a:buClr>
                <a:buSzPct val="70000"/>
                <a:buFont typeface="Arial" pitchFamily="34" charset="0"/>
                <a:buChar char="►"/>
                <a:defRPr/>
              </a:pPr>
              <a:r>
                <a:rPr lang="es-CO" sz="11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El  </a:t>
              </a:r>
              <a:r>
                <a:rPr lang="es-CO" sz="11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13% está </a:t>
              </a:r>
              <a:r>
                <a:rPr lang="es-CO" sz="11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de cuerdo </a:t>
              </a:r>
              <a:r>
                <a:rPr lang="es-CO" sz="11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con la afirmación. </a:t>
              </a:r>
            </a:p>
          </p:txBody>
        </p:sp>
        <p:grpSp>
          <p:nvGrpSpPr>
            <p:cNvPr id="27" name="Group 134"/>
            <p:cNvGrpSpPr/>
            <p:nvPr/>
          </p:nvGrpSpPr>
          <p:grpSpPr>
            <a:xfrm>
              <a:off x="107504" y="3212976"/>
              <a:ext cx="622920" cy="2888344"/>
              <a:chOff x="463550" y="2106749"/>
              <a:chExt cx="487757" cy="3589505"/>
            </a:xfrm>
          </p:grpSpPr>
          <p:sp>
            <p:nvSpPr>
              <p:cNvPr id="28" name="Rectangle 37"/>
              <p:cNvSpPr/>
              <p:nvPr/>
            </p:nvSpPr>
            <p:spPr>
              <a:xfrm>
                <a:off x="533346" y="2154579"/>
                <a:ext cx="350462" cy="3541675"/>
              </a:xfrm>
              <a:custGeom>
                <a:avLst/>
                <a:gdLst/>
                <a:ahLst/>
                <a:cxnLst/>
                <a:rect l="l" t="t" r="r" b="b"/>
                <a:pathLst>
                  <a:path w="350462" h="3541676">
                    <a:moveTo>
                      <a:pt x="86490" y="0"/>
                    </a:moveTo>
                    <a:lnTo>
                      <a:pt x="267465" y="0"/>
                    </a:lnTo>
                    <a:lnTo>
                      <a:pt x="267465" y="3203549"/>
                    </a:lnTo>
                    <a:cubicBezTo>
                      <a:pt x="318101" y="3233627"/>
                      <a:pt x="350462" y="3291228"/>
                      <a:pt x="350462" y="3356803"/>
                    </a:cubicBezTo>
                    <a:cubicBezTo>
                      <a:pt x="350462" y="3458906"/>
                      <a:pt x="272008" y="3541676"/>
                      <a:pt x="175231" y="3541676"/>
                    </a:cubicBezTo>
                    <a:cubicBezTo>
                      <a:pt x="78454" y="3541676"/>
                      <a:pt x="0" y="3458906"/>
                      <a:pt x="0" y="3356803"/>
                    </a:cubicBezTo>
                    <a:cubicBezTo>
                      <a:pt x="0" y="3289606"/>
                      <a:pt x="33982" y="3230782"/>
                      <a:pt x="86490" y="3201064"/>
                    </a:cubicBezTo>
                    <a:close/>
                  </a:path>
                </a:pathLst>
              </a:custGeom>
              <a:solidFill>
                <a:srgbClr val="33CCCC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t" anchorCtr="0"/>
              <a:lstStyle/>
              <a:p>
                <a:pPr algn="ctr">
                  <a:defRPr/>
                </a:pPr>
                <a:endParaRPr lang="en-IN" sz="1200" kern="0" dirty="0">
                  <a:solidFill>
                    <a:srgbClr val="000000"/>
                  </a:solidFill>
                  <a:latin typeface="Arial"/>
                </a:endParaRPr>
              </a:p>
            </p:txBody>
          </p:sp>
          <p:grpSp>
            <p:nvGrpSpPr>
              <p:cNvPr id="29" name="Gruppieren 27"/>
              <p:cNvGrpSpPr/>
              <p:nvPr/>
            </p:nvGrpSpPr>
            <p:grpSpPr bwMode="gray">
              <a:xfrm>
                <a:off x="463550" y="2106749"/>
                <a:ext cx="487757" cy="169003"/>
                <a:chOff x="321478" y="2106749"/>
                <a:chExt cx="504000" cy="169003"/>
              </a:xfrm>
            </p:grpSpPr>
            <p:cxnSp>
              <p:nvCxnSpPr>
                <p:cNvPr id="111" name="Gerade Verbindung 94"/>
                <p:cNvCxnSpPr/>
                <p:nvPr/>
              </p:nvCxnSpPr>
              <p:spPr bwMode="gray">
                <a:xfrm rot="10800000">
                  <a:off x="323850" y="2275752"/>
                  <a:ext cx="501628" cy="0"/>
                </a:xfrm>
                <a:prstGeom prst="line">
                  <a:avLst/>
                </a:prstGeom>
                <a:noFill/>
                <a:ln w="12700">
                  <a:solidFill>
                    <a:srgbClr val="969696"/>
                  </a:solidFill>
                  <a:prstDash val="sysDot"/>
                  <a:round/>
                  <a:headEnd type="none"/>
                  <a:tailEnd type="none"/>
                </a:ln>
              </p:spPr>
            </p:cxnSp>
            <p:sp>
              <p:nvSpPr>
                <p:cNvPr id="112" name="Textfeld 99"/>
                <p:cNvSpPr txBox="1"/>
                <p:nvPr/>
              </p:nvSpPr>
              <p:spPr bwMode="gray">
                <a:xfrm>
                  <a:off x="321478" y="2106749"/>
                  <a:ext cx="36000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b" anchorCtr="0">
                  <a:spAutoFit/>
                </a:bodyPr>
                <a:lstStyle/>
                <a:p>
                  <a:pPr>
                    <a:defRPr/>
                  </a:pPr>
                  <a:r>
                    <a:rPr lang="de-DE" sz="1000" b="1" kern="0" dirty="0" smtClean="0">
                      <a:solidFill>
                        <a:sysClr val="windowText" lastClr="000000"/>
                      </a:solidFill>
                    </a:rPr>
                    <a:t>100%</a:t>
                  </a:r>
                  <a:endParaRPr lang="de-DE" sz="1000" b="1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30" name="Gruppieren 29"/>
              <p:cNvGrpSpPr/>
              <p:nvPr/>
            </p:nvGrpSpPr>
            <p:grpSpPr bwMode="gray">
              <a:xfrm>
                <a:off x="463550" y="2994508"/>
                <a:ext cx="487757" cy="161445"/>
                <a:chOff x="321478" y="2994508"/>
                <a:chExt cx="504000" cy="161445"/>
              </a:xfrm>
            </p:grpSpPr>
            <p:cxnSp>
              <p:nvCxnSpPr>
                <p:cNvPr id="109" name="Gerade Verbindung 95"/>
                <p:cNvCxnSpPr/>
                <p:nvPr/>
              </p:nvCxnSpPr>
              <p:spPr bwMode="gray">
                <a:xfrm rot="10800000">
                  <a:off x="323850" y="3155953"/>
                  <a:ext cx="501628" cy="0"/>
                </a:xfrm>
                <a:prstGeom prst="line">
                  <a:avLst/>
                </a:prstGeom>
                <a:noFill/>
                <a:ln w="12700">
                  <a:solidFill>
                    <a:srgbClr val="969696"/>
                  </a:solidFill>
                  <a:prstDash val="sysDot"/>
                  <a:round/>
                  <a:headEnd type="none"/>
                  <a:tailEnd type="none"/>
                </a:ln>
              </p:spPr>
            </p:cxnSp>
            <p:sp>
              <p:nvSpPr>
                <p:cNvPr id="110" name="Textfeld 100"/>
                <p:cNvSpPr txBox="1"/>
                <p:nvPr/>
              </p:nvSpPr>
              <p:spPr bwMode="gray">
                <a:xfrm>
                  <a:off x="321478" y="2994508"/>
                  <a:ext cx="36000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b" anchorCtr="0">
                  <a:spAutoFit/>
                </a:bodyPr>
                <a:lstStyle/>
                <a:p>
                  <a:pPr>
                    <a:defRPr/>
                  </a:pPr>
                  <a:r>
                    <a:rPr lang="de-DE" sz="1000" b="1" kern="0" smtClean="0">
                      <a:solidFill>
                        <a:sysClr val="windowText" lastClr="000000"/>
                      </a:solidFill>
                    </a:rPr>
                    <a:t>75%</a:t>
                  </a:r>
                  <a:endParaRPr lang="de-DE" sz="1000" b="1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31" name="Gruppieren 30"/>
              <p:cNvGrpSpPr/>
              <p:nvPr/>
            </p:nvGrpSpPr>
            <p:grpSpPr bwMode="gray">
              <a:xfrm>
                <a:off x="463550" y="3876149"/>
                <a:ext cx="487757" cy="161445"/>
                <a:chOff x="321478" y="3876149"/>
                <a:chExt cx="504000" cy="161445"/>
              </a:xfrm>
            </p:grpSpPr>
            <p:cxnSp>
              <p:nvCxnSpPr>
                <p:cNvPr id="107" name="Gerade Verbindung 96"/>
                <p:cNvCxnSpPr/>
                <p:nvPr/>
              </p:nvCxnSpPr>
              <p:spPr bwMode="gray">
                <a:xfrm rot="10800000">
                  <a:off x="323850" y="4037594"/>
                  <a:ext cx="501628" cy="0"/>
                </a:xfrm>
                <a:prstGeom prst="line">
                  <a:avLst/>
                </a:prstGeom>
                <a:noFill/>
                <a:ln w="12700">
                  <a:solidFill>
                    <a:srgbClr val="969696"/>
                  </a:solidFill>
                  <a:prstDash val="sysDot"/>
                  <a:round/>
                  <a:headEnd type="none"/>
                  <a:tailEnd type="none"/>
                </a:ln>
              </p:spPr>
            </p:cxnSp>
            <p:sp>
              <p:nvSpPr>
                <p:cNvPr id="108" name="Textfeld 101"/>
                <p:cNvSpPr txBox="1"/>
                <p:nvPr/>
              </p:nvSpPr>
              <p:spPr bwMode="gray">
                <a:xfrm>
                  <a:off x="321478" y="3876149"/>
                  <a:ext cx="36000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b" anchorCtr="0">
                  <a:spAutoFit/>
                </a:bodyPr>
                <a:lstStyle/>
                <a:p>
                  <a:pPr>
                    <a:defRPr/>
                  </a:pPr>
                  <a:r>
                    <a:rPr lang="de-DE" sz="1000" b="1" kern="0" smtClean="0">
                      <a:solidFill>
                        <a:sysClr val="windowText" lastClr="000000"/>
                      </a:solidFill>
                    </a:rPr>
                    <a:t>50%</a:t>
                  </a:r>
                  <a:endParaRPr lang="de-DE" sz="1000" b="1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32" name="Gruppieren 31"/>
              <p:cNvGrpSpPr/>
              <p:nvPr/>
            </p:nvGrpSpPr>
            <p:grpSpPr bwMode="gray">
              <a:xfrm>
                <a:off x="463550" y="4757790"/>
                <a:ext cx="487757" cy="161445"/>
                <a:chOff x="321478" y="4757790"/>
                <a:chExt cx="504000" cy="161445"/>
              </a:xfrm>
            </p:grpSpPr>
            <p:cxnSp>
              <p:nvCxnSpPr>
                <p:cNvPr id="105" name="Gerade Verbindung 97"/>
                <p:cNvCxnSpPr/>
                <p:nvPr/>
              </p:nvCxnSpPr>
              <p:spPr bwMode="gray">
                <a:xfrm rot="10800000">
                  <a:off x="323850" y="4919235"/>
                  <a:ext cx="501628" cy="0"/>
                </a:xfrm>
                <a:prstGeom prst="line">
                  <a:avLst/>
                </a:prstGeom>
                <a:noFill/>
                <a:ln w="12700">
                  <a:solidFill>
                    <a:srgbClr val="969696"/>
                  </a:solidFill>
                  <a:prstDash val="sysDot"/>
                  <a:round/>
                  <a:headEnd type="none"/>
                  <a:tailEnd type="none"/>
                </a:ln>
              </p:spPr>
            </p:cxnSp>
            <p:sp>
              <p:nvSpPr>
                <p:cNvPr id="106" name="Textfeld 102"/>
                <p:cNvSpPr txBox="1"/>
                <p:nvPr/>
              </p:nvSpPr>
              <p:spPr bwMode="gray">
                <a:xfrm>
                  <a:off x="321478" y="4757790"/>
                  <a:ext cx="36000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b" anchorCtr="0">
                  <a:spAutoFit/>
                </a:bodyPr>
                <a:lstStyle/>
                <a:p>
                  <a:pPr>
                    <a:defRPr/>
                  </a:pPr>
                  <a:r>
                    <a:rPr lang="de-DE" sz="1000" b="1" kern="0" dirty="0" smtClean="0">
                      <a:solidFill>
                        <a:sysClr val="windowText" lastClr="000000"/>
                      </a:solidFill>
                    </a:rPr>
                    <a:t>25%</a:t>
                  </a:r>
                  <a:endParaRPr lang="de-DE" sz="1000" b="1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cxnSp>
            <p:nvCxnSpPr>
              <p:cNvPr id="33" name="Straight Connector 41"/>
              <p:cNvCxnSpPr/>
              <p:nvPr/>
            </p:nvCxnSpPr>
            <p:spPr>
              <a:xfrm>
                <a:off x="681589" y="22948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34" name="Straight Connector 42"/>
              <p:cNvCxnSpPr/>
              <p:nvPr/>
            </p:nvCxnSpPr>
            <p:spPr>
              <a:xfrm>
                <a:off x="681589" y="23392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35" name="Straight Connector 43"/>
              <p:cNvCxnSpPr/>
              <p:nvPr/>
            </p:nvCxnSpPr>
            <p:spPr>
              <a:xfrm>
                <a:off x="681589" y="23837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36" name="Straight Connector 44"/>
              <p:cNvCxnSpPr/>
              <p:nvPr/>
            </p:nvCxnSpPr>
            <p:spPr>
              <a:xfrm>
                <a:off x="681589" y="24281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37" name="Straight Connector 45"/>
              <p:cNvCxnSpPr/>
              <p:nvPr/>
            </p:nvCxnSpPr>
            <p:spPr>
              <a:xfrm>
                <a:off x="681589" y="24726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38" name="Straight Connector 46"/>
              <p:cNvCxnSpPr/>
              <p:nvPr/>
            </p:nvCxnSpPr>
            <p:spPr>
              <a:xfrm>
                <a:off x="681589" y="25170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39" name="Straight Connector 47"/>
              <p:cNvCxnSpPr/>
              <p:nvPr/>
            </p:nvCxnSpPr>
            <p:spPr>
              <a:xfrm>
                <a:off x="681589" y="25615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0" name="Straight Connector 48"/>
              <p:cNvCxnSpPr/>
              <p:nvPr/>
            </p:nvCxnSpPr>
            <p:spPr>
              <a:xfrm>
                <a:off x="681589" y="26059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1" name="Straight Connector 49"/>
              <p:cNvCxnSpPr/>
              <p:nvPr/>
            </p:nvCxnSpPr>
            <p:spPr>
              <a:xfrm>
                <a:off x="681589" y="26504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2" name="Straight Connector 50"/>
              <p:cNvCxnSpPr/>
              <p:nvPr/>
            </p:nvCxnSpPr>
            <p:spPr>
              <a:xfrm>
                <a:off x="681589" y="26948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3" name="Straight Connector 51"/>
              <p:cNvCxnSpPr/>
              <p:nvPr/>
            </p:nvCxnSpPr>
            <p:spPr>
              <a:xfrm>
                <a:off x="681589" y="27393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4" name="Straight Connector 52"/>
              <p:cNvCxnSpPr/>
              <p:nvPr/>
            </p:nvCxnSpPr>
            <p:spPr>
              <a:xfrm>
                <a:off x="681589" y="27837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5" name="Straight Connector 53"/>
              <p:cNvCxnSpPr/>
              <p:nvPr/>
            </p:nvCxnSpPr>
            <p:spPr>
              <a:xfrm>
                <a:off x="681589" y="28282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6" name="Straight Connector 54"/>
              <p:cNvCxnSpPr/>
              <p:nvPr/>
            </p:nvCxnSpPr>
            <p:spPr>
              <a:xfrm>
                <a:off x="681589" y="28726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7" name="Straight Connector 55"/>
              <p:cNvCxnSpPr/>
              <p:nvPr/>
            </p:nvCxnSpPr>
            <p:spPr>
              <a:xfrm>
                <a:off x="681589" y="29171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8" name="Straight Connector 56"/>
              <p:cNvCxnSpPr/>
              <p:nvPr/>
            </p:nvCxnSpPr>
            <p:spPr>
              <a:xfrm>
                <a:off x="681589" y="29615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9" name="Straight Connector 57"/>
              <p:cNvCxnSpPr/>
              <p:nvPr/>
            </p:nvCxnSpPr>
            <p:spPr>
              <a:xfrm>
                <a:off x="681589" y="30060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0" name="Straight Connector 58"/>
              <p:cNvCxnSpPr/>
              <p:nvPr/>
            </p:nvCxnSpPr>
            <p:spPr>
              <a:xfrm>
                <a:off x="681589" y="30504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1" name="Straight Connector 59"/>
              <p:cNvCxnSpPr/>
              <p:nvPr/>
            </p:nvCxnSpPr>
            <p:spPr>
              <a:xfrm>
                <a:off x="681589" y="30949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2" name="Straight Connector 60"/>
              <p:cNvCxnSpPr/>
              <p:nvPr/>
            </p:nvCxnSpPr>
            <p:spPr>
              <a:xfrm>
                <a:off x="681589" y="31393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3" name="Straight Connector 61"/>
              <p:cNvCxnSpPr/>
              <p:nvPr/>
            </p:nvCxnSpPr>
            <p:spPr>
              <a:xfrm>
                <a:off x="681589" y="31838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4" name="Straight Connector 62"/>
              <p:cNvCxnSpPr/>
              <p:nvPr/>
            </p:nvCxnSpPr>
            <p:spPr>
              <a:xfrm>
                <a:off x="681589" y="32282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5" name="Straight Connector 63"/>
              <p:cNvCxnSpPr/>
              <p:nvPr/>
            </p:nvCxnSpPr>
            <p:spPr>
              <a:xfrm>
                <a:off x="681589" y="32727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6" name="Straight Connector 64"/>
              <p:cNvCxnSpPr/>
              <p:nvPr/>
            </p:nvCxnSpPr>
            <p:spPr>
              <a:xfrm>
                <a:off x="681589" y="33171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7" name="Straight Connector 65"/>
              <p:cNvCxnSpPr/>
              <p:nvPr/>
            </p:nvCxnSpPr>
            <p:spPr>
              <a:xfrm>
                <a:off x="681589" y="33616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8" name="Straight Connector 66"/>
              <p:cNvCxnSpPr/>
              <p:nvPr/>
            </p:nvCxnSpPr>
            <p:spPr>
              <a:xfrm>
                <a:off x="681589" y="34060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9" name="Straight Connector 67"/>
              <p:cNvCxnSpPr/>
              <p:nvPr/>
            </p:nvCxnSpPr>
            <p:spPr>
              <a:xfrm>
                <a:off x="681589" y="34505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0" name="Straight Connector 68"/>
              <p:cNvCxnSpPr/>
              <p:nvPr/>
            </p:nvCxnSpPr>
            <p:spPr>
              <a:xfrm>
                <a:off x="681589" y="34949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1" name="Straight Connector 69"/>
              <p:cNvCxnSpPr/>
              <p:nvPr/>
            </p:nvCxnSpPr>
            <p:spPr>
              <a:xfrm>
                <a:off x="681589" y="35394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2" name="Straight Connector 70"/>
              <p:cNvCxnSpPr/>
              <p:nvPr/>
            </p:nvCxnSpPr>
            <p:spPr>
              <a:xfrm>
                <a:off x="681589" y="35838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3" name="Straight Connector 71"/>
              <p:cNvCxnSpPr/>
              <p:nvPr/>
            </p:nvCxnSpPr>
            <p:spPr>
              <a:xfrm>
                <a:off x="681589" y="36283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4" name="Straight Connector 72"/>
              <p:cNvCxnSpPr/>
              <p:nvPr/>
            </p:nvCxnSpPr>
            <p:spPr>
              <a:xfrm>
                <a:off x="681589" y="36727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5" name="Straight Connector 73"/>
              <p:cNvCxnSpPr/>
              <p:nvPr/>
            </p:nvCxnSpPr>
            <p:spPr>
              <a:xfrm>
                <a:off x="681589" y="37172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6" name="Straight Connector 74"/>
              <p:cNvCxnSpPr/>
              <p:nvPr/>
            </p:nvCxnSpPr>
            <p:spPr>
              <a:xfrm>
                <a:off x="681589" y="37616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7" name="Straight Connector 75"/>
              <p:cNvCxnSpPr/>
              <p:nvPr/>
            </p:nvCxnSpPr>
            <p:spPr>
              <a:xfrm>
                <a:off x="681589" y="38061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8" name="Straight Connector 76"/>
              <p:cNvCxnSpPr/>
              <p:nvPr/>
            </p:nvCxnSpPr>
            <p:spPr>
              <a:xfrm>
                <a:off x="681589" y="38505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9" name="Straight Connector 77"/>
              <p:cNvCxnSpPr/>
              <p:nvPr/>
            </p:nvCxnSpPr>
            <p:spPr>
              <a:xfrm>
                <a:off x="681589" y="38950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0" name="Straight Connector 78"/>
              <p:cNvCxnSpPr/>
              <p:nvPr/>
            </p:nvCxnSpPr>
            <p:spPr>
              <a:xfrm>
                <a:off x="681589" y="39394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1" name="Straight Connector 79"/>
              <p:cNvCxnSpPr/>
              <p:nvPr/>
            </p:nvCxnSpPr>
            <p:spPr>
              <a:xfrm>
                <a:off x="681589" y="39839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2" name="Straight Connector 80"/>
              <p:cNvCxnSpPr/>
              <p:nvPr/>
            </p:nvCxnSpPr>
            <p:spPr>
              <a:xfrm>
                <a:off x="681589" y="40283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3" name="Straight Connector 81"/>
              <p:cNvCxnSpPr/>
              <p:nvPr/>
            </p:nvCxnSpPr>
            <p:spPr>
              <a:xfrm>
                <a:off x="681589" y="40728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4" name="Straight Connector 82"/>
              <p:cNvCxnSpPr/>
              <p:nvPr/>
            </p:nvCxnSpPr>
            <p:spPr>
              <a:xfrm>
                <a:off x="681589" y="41172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5" name="Straight Connector 83"/>
              <p:cNvCxnSpPr/>
              <p:nvPr/>
            </p:nvCxnSpPr>
            <p:spPr>
              <a:xfrm>
                <a:off x="681589" y="41617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6" name="Straight Connector 84"/>
              <p:cNvCxnSpPr/>
              <p:nvPr/>
            </p:nvCxnSpPr>
            <p:spPr>
              <a:xfrm>
                <a:off x="681589" y="42061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7" name="Straight Connector 85"/>
              <p:cNvCxnSpPr/>
              <p:nvPr/>
            </p:nvCxnSpPr>
            <p:spPr>
              <a:xfrm>
                <a:off x="681589" y="42506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8" name="Straight Connector 88"/>
              <p:cNvCxnSpPr/>
              <p:nvPr/>
            </p:nvCxnSpPr>
            <p:spPr>
              <a:xfrm>
                <a:off x="681589" y="42506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9" name="Straight Connector 89"/>
              <p:cNvCxnSpPr/>
              <p:nvPr/>
            </p:nvCxnSpPr>
            <p:spPr>
              <a:xfrm>
                <a:off x="681589" y="42950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0" name="Straight Connector 90"/>
              <p:cNvCxnSpPr/>
              <p:nvPr/>
            </p:nvCxnSpPr>
            <p:spPr>
              <a:xfrm>
                <a:off x="681589" y="43395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1" name="Straight Connector 91"/>
              <p:cNvCxnSpPr/>
              <p:nvPr/>
            </p:nvCxnSpPr>
            <p:spPr>
              <a:xfrm>
                <a:off x="681589" y="43839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2" name="Straight Connector 92"/>
              <p:cNvCxnSpPr/>
              <p:nvPr/>
            </p:nvCxnSpPr>
            <p:spPr>
              <a:xfrm>
                <a:off x="681589" y="44284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3" name="Straight Connector 93"/>
              <p:cNvCxnSpPr/>
              <p:nvPr/>
            </p:nvCxnSpPr>
            <p:spPr>
              <a:xfrm>
                <a:off x="681589" y="44728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4" name="Straight Connector 94"/>
              <p:cNvCxnSpPr/>
              <p:nvPr/>
            </p:nvCxnSpPr>
            <p:spPr>
              <a:xfrm>
                <a:off x="681589" y="45173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5" name="Straight Connector 95"/>
              <p:cNvCxnSpPr/>
              <p:nvPr/>
            </p:nvCxnSpPr>
            <p:spPr>
              <a:xfrm>
                <a:off x="681589" y="45617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6" name="Straight Connector 96"/>
              <p:cNvCxnSpPr/>
              <p:nvPr/>
            </p:nvCxnSpPr>
            <p:spPr>
              <a:xfrm>
                <a:off x="681589" y="46062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7" name="Straight Connector 97"/>
              <p:cNvCxnSpPr/>
              <p:nvPr/>
            </p:nvCxnSpPr>
            <p:spPr>
              <a:xfrm>
                <a:off x="681589" y="46506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8" name="Straight Connector 98"/>
              <p:cNvCxnSpPr/>
              <p:nvPr/>
            </p:nvCxnSpPr>
            <p:spPr>
              <a:xfrm>
                <a:off x="681589" y="46951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9" name="Straight Connector 99"/>
              <p:cNvCxnSpPr/>
              <p:nvPr/>
            </p:nvCxnSpPr>
            <p:spPr>
              <a:xfrm>
                <a:off x="681589" y="47395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0" name="Straight Connector 100"/>
              <p:cNvCxnSpPr/>
              <p:nvPr/>
            </p:nvCxnSpPr>
            <p:spPr>
              <a:xfrm>
                <a:off x="681589" y="47840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1" name="Straight Connector 101"/>
              <p:cNvCxnSpPr/>
              <p:nvPr/>
            </p:nvCxnSpPr>
            <p:spPr>
              <a:xfrm>
                <a:off x="681589" y="48284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2" name="Straight Connector 102"/>
              <p:cNvCxnSpPr/>
              <p:nvPr/>
            </p:nvCxnSpPr>
            <p:spPr>
              <a:xfrm>
                <a:off x="681589" y="48729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3" name="Straight Connector 103"/>
              <p:cNvCxnSpPr/>
              <p:nvPr/>
            </p:nvCxnSpPr>
            <p:spPr>
              <a:xfrm>
                <a:off x="681589" y="49173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4" name="Straight Connector 104"/>
              <p:cNvCxnSpPr/>
              <p:nvPr/>
            </p:nvCxnSpPr>
            <p:spPr>
              <a:xfrm>
                <a:off x="681589" y="49618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5" name="Straight Connector 105"/>
              <p:cNvCxnSpPr/>
              <p:nvPr/>
            </p:nvCxnSpPr>
            <p:spPr>
              <a:xfrm>
                <a:off x="681589" y="50062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6" name="Straight Connector 106"/>
              <p:cNvCxnSpPr/>
              <p:nvPr/>
            </p:nvCxnSpPr>
            <p:spPr>
              <a:xfrm>
                <a:off x="681589" y="50507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7" name="Straight Connector 107"/>
              <p:cNvCxnSpPr/>
              <p:nvPr/>
            </p:nvCxnSpPr>
            <p:spPr>
              <a:xfrm>
                <a:off x="681589" y="50951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8" name="Straight Connector 108"/>
              <p:cNvCxnSpPr/>
              <p:nvPr/>
            </p:nvCxnSpPr>
            <p:spPr>
              <a:xfrm>
                <a:off x="681589" y="51396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9" name="Straight Connector 109"/>
              <p:cNvCxnSpPr/>
              <p:nvPr/>
            </p:nvCxnSpPr>
            <p:spPr>
              <a:xfrm>
                <a:off x="681589" y="51840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0" name="Straight Connector 110"/>
              <p:cNvCxnSpPr/>
              <p:nvPr/>
            </p:nvCxnSpPr>
            <p:spPr>
              <a:xfrm>
                <a:off x="681589" y="52285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1" name="Straight Connector 111"/>
              <p:cNvCxnSpPr/>
              <p:nvPr/>
            </p:nvCxnSpPr>
            <p:spPr>
              <a:xfrm>
                <a:off x="681589" y="52729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2" name="Straight Connector 112"/>
              <p:cNvCxnSpPr/>
              <p:nvPr/>
            </p:nvCxnSpPr>
            <p:spPr>
              <a:xfrm>
                <a:off x="681589" y="53174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03" name="Straight Connector 113"/>
              <p:cNvCxnSpPr/>
              <p:nvPr/>
            </p:nvCxnSpPr>
            <p:spPr>
              <a:xfrm>
                <a:off x="681589" y="53618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</p:grpSp>
        <p:grpSp>
          <p:nvGrpSpPr>
            <p:cNvPr id="115" name="114 Grupo"/>
            <p:cNvGrpSpPr/>
            <p:nvPr/>
          </p:nvGrpSpPr>
          <p:grpSpPr>
            <a:xfrm>
              <a:off x="827584" y="1849504"/>
              <a:ext cx="1744317" cy="4138264"/>
              <a:chOff x="755576" y="1450977"/>
              <a:chExt cx="1744317" cy="3936918"/>
            </a:xfrm>
          </p:grpSpPr>
          <p:sp>
            <p:nvSpPr>
              <p:cNvPr id="13" name="AutoShape 7"/>
              <p:cNvSpPr>
                <a:spLocks noChangeArrowheads="1"/>
              </p:cNvSpPr>
              <p:nvPr/>
            </p:nvSpPr>
            <p:spPr bwMode="gray">
              <a:xfrm>
                <a:off x="840486" y="1450977"/>
                <a:ext cx="1659407" cy="1477426"/>
              </a:xfrm>
              <a:prstGeom prst="homePlate">
                <a:avLst>
                  <a:gd name="adj" fmla="val 20289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72000" tIns="0" rIns="0" bIns="0" anchor="ctr" anchorCtr="0"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defRPr/>
                </a:pPr>
                <a:endParaRPr lang="en-US" sz="1000" b="1" kern="0" dirty="0">
                  <a:solidFill>
                    <a:sysClr val="windowText" lastClr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4" name="Rectangle 14"/>
              <p:cNvSpPr>
                <a:spLocks noChangeArrowheads="1"/>
              </p:cNvSpPr>
              <p:nvPr/>
            </p:nvSpPr>
            <p:spPr bwMode="gray">
              <a:xfrm>
                <a:off x="755576" y="3127247"/>
                <a:ext cx="1652253" cy="2260648"/>
              </a:xfrm>
              <a:prstGeom prst="rect">
                <a:avLst/>
              </a:prstGeom>
              <a:solidFill>
                <a:srgbClr val="F0F0F0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72000" tIns="108000" rIns="72000" bIns="0"/>
              <a:lstStyle/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25% está totalmente de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acuerdo,</a:t>
                </a: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48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% está de acuerdo </a:t>
                </a:r>
                <a:endParaRPr lang="es-CO" sz="11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16% 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está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indeciso,</a:t>
                </a: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Un 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7% está en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desacuerdo, y</a:t>
                </a: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3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% manifiesta estar totalmente en desacuerdo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.</a:t>
                </a:r>
                <a:endParaRPr lang="en-US" sz="1000" kern="0" dirty="0">
                  <a:solidFill>
                    <a:srgbClr val="808080"/>
                  </a:solidFill>
                  <a:cs typeface="Arial" charset="0"/>
                </a:endParaRPr>
              </a:p>
            </p:txBody>
          </p:sp>
          <p:sp>
            <p:nvSpPr>
              <p:cNvPr id="7" name="6 Rectángulo"/>
              <p:cNvSpPr/>
              <p:nvPr/>
            </p:nvSpPr>
            <p:spPr>
              <a:xfrm>
                <a:off x="840486" y="1515180"/>
                <a:ext cx="1659407" cy="9955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FFE600"/>
                  </a:buClr>
                  <a:buSzPct val="70000"/>
                  <a:buFont typeface="Arial" pitchFamily="34" charset="0"/>
                  <a:buChar char="►"/>
                  <a:defRPr/>
                </a:pPr>
                <a:endParaRPr lang="es-CO" sz="12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  <a:p>
                <a:pPr>
                  <a:lnSpc>
                    <a:spcPct val="95000"/>
                  </a:lnSpc>
                  <a:spcAft>
                    <a:spcPts val="600"/>
                  </a:spcAft>
                  <a:buClr>
                    <a:srgbClr val="FFE600"/>
                  </a:buClr>
                  <a:buSzPct val="70000"/>
                  <a:defRPr/>
                </a:pPr>
                <a:r>
                  <a:rPr lang="es-CO" sz="12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En Coldeportes </a:t>
                </a:r>
                <a:r>
                  <a:rPr lang="es-CO" sz="12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se promueven los valores éticos de los servidores </a:t>
                </a:r>
                <a:r>
                  <a:rPr lang="es-CO" sz="12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públicos.</a:t>
                </a:r>
                <a:endParaRPr lang="es-CO" sz="1200" dirty="0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</p:grpSp>
        <p:grpSp>
          <p:nvGrpSpPr>
            <p:cNvPr id="9" name="8 Grupo"/>
            <p:cNvGrpSpPr/>
            <p:nvPr/>
          </p:nvGrpSpPr>
          <p:grpSpPr>
            <a:xfrm>
              <a:off x="2479837" y="1883311"/>
              <a:ext cx="2197367" cy="4104458"/>
              <a:chOff x="2590659" y="1450976"/>
              <a:chExt cx="2197367" cy="4104458"/>
            </a:xfrm>
          </p:grpSpPr>
          <p:sp>
            <p:nvSpPr>
              <p:cNvPr id="15" name="AutoShape 8"/>
              <p:cNvSpPr>
                <a:spLocks noChangeArrowheads="1"/>
              </p:cNvSpPr>
              <p:nvPr/>
            </p:nvSpPr>
            <p:spPr bwMode="gray">
              <a:xfrm>
                <a:off x="2590659" y="1450976"/>
                <a:ext cx="2197367" cy="1519179"/>
              </a:xfrm>
              <a:prstGeom prst="chevron">
                <a:avLst>
                  <a:gd name="adj" fmla="val 19737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72000" tIns="0" rIns="0" bIns="0" anchor="ctr" anchorCtr="0"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defRPr/>
                </a:pPr>
                <a:endParaRPr lang="en-US" sz="1000" b="1" kern="0" dirty="0">
                  <a:solidFill>
                    <a:sysClr val="windowText" lastClr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/>
            </p:nvSpPr>
            <p:spPr bwMode="gray">
              <a:xfrm>
                <a:off x="2738606" y="3259210"/>
                <a:ext cx="2016224" cy="2296224"/>
              </a:xfrm>
              <a:prstGeom prst="rect">
                <a:avLst/>
              </a:prstGeom>
              <a:solidFill>
                <a:srgbClr val="F0F0F0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72000" tIns="108000" rIns="72000" bIns="0"/>
              <a:lstStyle/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83%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está 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totalmente de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acuerdo,</a:t>
                </a:r>
              </a:p>
              <a:p>
                <a:pPr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defRPr/>
                </a:pPr>
                <a:endParaRPr lang="es-CO" sz="11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15% está de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acuerdo,</a:t>
                </a:r>
              </a:p>
              <a:p>
                <a:pPr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defRPr/>
                </a:pPr>
                <a:endParaRPr lang="es-CO" sz="11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Un 1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% expresa estar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indeciso,</a:t>
                </a:r>
              </a:p>
              <a:p>
                <a:pPr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</a:t>
                </a: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 Un 1% está totalmente 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en desacuerdo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.</a:t>
                </a:r>
                <a:endParaRPr lang="es-CO" sz="1100" dirty="0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8" name="7 Rectángulo"/>
              <p:cNvSpPr/>
              <p:nvPr/>
            </p:nvSpPr>
            <p:spPr>
              <a:xfrm>
                <a:off x="2882622" y="1643316"/>
                <a:ext cx="1790229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CO" sz="1200" dirty="0" smtClean="0">
                    <a:solidFill>
                      <a:prstClr val="black"/>
                    </a:solidFill>
                  </a:rPr>
                  <a:t>Actúo </a:t>
                </a:r>
                <a:r>
                  <a:rPr lang="es-CO" sz="1200" dirty="0">
                    <a:solidFill>
                      <a:prstClr val="black"/>
                    </a:solidFill>
                  </a:rPr>
                  <a:t>siempre con fundamento en la verdad, </a:t>
                </a:r>
                <a:r>
                  <a:rPr lang="es-CO" sz="1200" dirty="0" smtClean="0">
                    <a:solidFill>
                      <a:prstClr val="black"/>
                    </a:solidFill>
                  </a:rPr>
                  <a:t>con </a:t>
                </a:r>
                <a:r>
                  <a:rPr lang="es-CO" sz="1200" dirty="0">
                    <a:solidFill>
                      <a:prstClr val="black"/>
                    </a:solidFill>
                  </a:rPr>
                  <a:t>transparencia y rectitud, y siempre favoreciendo el interés general</a:t>
                </a:r>
                <a:r>
                  <a:rPr lang="es-CO" sz="1200" dirty="0" smtClean="0">
                    <a:solidFill>
                      <a:prstClr val="black"/>
                    </a:solidFill>
                  </a:rPr>
                  <a:t>.</a:t>
                </a:r>
                <a:endParaRPr lang="es-CO" sz="1200" dirty="0">
                  <a:solidFill>
                    <a:prstClr val="black"/>
                  </a:solidFill>
                </a:endParaRPr>
              </a:p>
              <a:p>
                <a:endParaRPr lang="es-CO" sz="12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4" name="113 Grupo"/>
            <p:cNvGrpSpPr/>
            <p:nvPr/>
          </p:nvGrpSpPr>
          <p:grpSpPr>
            <a:xfrm>
              <a:off x="4499992" y="1849503"/>
              <a:ext cx="2304256" cy="4138265"/>
              <a:chOff x="4427984" y="1450976"/>
              <a:chExt cx="2304256" cy="4138265"/>
            </a:xfrm>
          </p:grpSpPr>
          <p:sp>
            <p:nvSpPr>
              <p:cNvPr id="17" name="AutoShape 8"/>
              <p:cNvSpPr>
                <a:spLocks noChangeArrowheads="1"/>
              </p:cNvSpPr>
              <p:nvPr/>
            </p:nvSpPr>
            <p:spPr bwMode="gray">
              <a:xfrm>
                <a:off x="4427984" y="1450976"/>
                <a:ext cx="2304256" cy="1552987"/>
              </a:xfrm>
              <a:prstGeom prst="chevron">
                <a:avLst>
                  <a:gd name="adj" fmla="val 19737"/>
                </a:avLst>
              </a:prstGeom>
              <a:solidFill>
                <a:srgbClr val="FFFFCC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72000" tIns="0" rIns="0" bIns="0" anchor="ctr" anchorCtr="0"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defRPr/>
                </a:pPr>
                <a:endParaRPr lang="en-US" sz="1000" b="1" kern="0" dirty="0">
                  <a:solidFill>
                    <a:sysClr val="windowText" lastClr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16"/>
              <p:cNvSpPr>
                <a:spLocks noChangeArrowheads="1"/>
              </p:cNvSpPr>
              <p:nvPr/>
            </p:nvSpPr>
            <p:spPr bwMode="gray">
              <a:xfrm>
                <a:off x="4716016" y="3284985"/>
                <a:ext cx="1763013" cy="2304256"/>
              </a:xfrm>
              <a:prstGeom prst="rect">
                <a:avLst/>
              </a:prstGeom>
              <a:solidFill>
                <a:srgbClr val="F0F0F0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72000" tIns="108000" rIns="72000" bIns="0"/>
              <a:lstStyle/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87% está totalmente de acuerdo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,</a:t>
                </a: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endParaRPr lang="es-CO" sz="1100" kern="0" dirty="0">
                  <a:solidFill>
                    <a:prstClr val="black">
                      <a:lumMod val="85000"/>
                      <a:lumOff val="15000"/>
                    </a:prstClr>
                  </a:solidFill>
                  <a:cs typeface="Arial" charset="0"/>
                </a:endParaRP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12% está de acuerdo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,</a:t>
                </a: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endParaRPr lang="es-CO" sz="1100" kern="0" dirty="0">
                  <a:solidFill>
                    <a:prstClr val="black">
                      <a:lumMod val="85000"/>
                      <a:lumOff val="15000"/>
                    </a:prstClr>
                  </a:solidFill>
                  <a:cs typeface="Arial" charset="0"/>
                </a:endParaRP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Un 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1% manifiesta estar totalmente en desacuerdo.</a:t>
                </a:r>
                <a:endParaRPr lang="en-US" sz="1100" kern="0" dirty="0">
                  <a:solidFill>
                    <a:srgbClr val="808080"/>
                  </a:solidFill>
                  <a:cs typeface="Arial" charset="0"/>
                </a:endParaRPr>
              </a:p>
            </p:txBody>
          </p:sp>
          <p:sp>
            <p:nvSpPr>
              <p:cNvPr id="113" name="112 Rectángulo"/>
              <p:cNvSpPr/>
              <p:nvPr/>
            </p:nvSpPr>
            <p:spPr>
              <a:xfrm>
                <a:off x="4788024" y="1765265"/>
                <a:ext cx="1910589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CO" sz="12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Reconozco, valoro y trato </a:t>
                </a:r>
                <a:r>
                  <a:rPr lang="es-CO" sz="12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de manera digna a todas las personas, sin importar su labor, procedencia, títulos o cualquier otra condición.</a:t>
                </a:r>
                <a:endParaRPr lang="es-CO" sz="12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6" name="115 Conector"/>
            <p:cNvSpPr/>
            <p:nvPr/>
          </p:nvSpPr>
          <p:spPr>
            <a:xfrm>
              <a:off x="802432" y="1714143"/>
              <a:ext cx="457200" cy="457200"/>
            </a:xfrm>
            <a:prstGeom prst="flowChartConnector">
              <a:avLst/>
            </a:prstGeom>
            <a:gradFill>
              <a:gsLst>
                <a:gs pos="0">
                  <a:srgbClr val="008080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600" b="1" dirty="0" smtClean="0">
                  <a:solidFill>
                    <a:prstClr val="white"/>
                  </a:solidFill>
                </a:rPr>
                <a:t>1</a:t>
              </a:r>
              <a:endParaRPr lang="es-CO" sz="1600" b="1" dirty="0">
                <a:solidFill>
                  <a:prstClr val="white"/>
                </a:solidFill>
              </a:endParaRPr>
            </a:p>
          </p:txBody>
        </p:sp>
        <p:sp>
          <p:nvSpPr>
            <p:cNvPr id="117" name="116 Conector"/>
            <p:cNvSpPr/>
            <p:nvPr/>
          </p:nvSpPr>
          <p:spPr>
            <a:xfrm>
              <a:off x="2530624" y="1667287"/>
              <a:ext cx="457200" cy="457200"/>
            </a:xfrm>
            <a:prstGeom prst="flowChartConnector">
              <a:avLst/>
            </a:prstGeom>
            <a:gradFill>
              <a:gsLst>
                <a:gs pos="0">
                  <a:srgbClr val="008080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600" b="1" dirty="0" smtClean="0">
                  <a:solidFill>
                    <a:prstClr val="white"/>
                  </a:solidFill>
                </a:rPr>
                <a:t>2</a:t>
              </a:r>
              <a:endParaRPr lang="es-CO" sz="1600" b="1" dirty="0">
                <a:solidFill>
                  <a:prstClr val="white"/>
                </a:solidFill>
              </a:endParaRPr>
            </a:p>
          </p:txBody>
        </p:sp>
        <p:sp>
          <p:nvSpPr>
            <p:cNvPr id="118" name="117 Conector"/>
            <p:cNvSpPr/>
            <p:nvPr/>
          </p:nvSpPr>
          <p:spPr>
            <a:xfrm>
              <a:off x="4618856" y="1667287"/>
              <a:ext cx="457200" cy="457200"/>
            </a:xfrm>
            <a:prstGeom prst="flowChartConnector">
              <a:avLst/>
            </a:prstGeom>
            <a:gradFill>
              <a:gsLst>
                <a:gs pos="0">
                  <a:srgbClr val="008080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600" b="1" dirty="0" smtClean="0">
                  <a:solidFill>
                    <a:prstClr val="white"/>
                  </a:solidFill>
                </a:rPr>
                <a:t>3</a:t>
              </a:r>
              <a:endParaRPr lang="es-CO" sz="1600" b="1" dirty="0">
                <a:solidFill>
                  <a:prstClr val="white"/>
                </a:solidFill>
              </a:endParaRPr>
            </a:p>
          </p:txBody>
        </p:sp>
        <p:sp>
          <p:nvSpPr>
            <p:cNvPr id="119" name="118 Conector"/>
            <p:cNvSpPr/>
            <p:nvPr/>
          </p:nvSpPr>
          <p:spPr>
            <a:xfrm>
              <a:off x="6575648" y="1667287"/>
              <a:ext cx="457200" cy="457200"/>
            </a:xfrm>
            <a:prstGeom prst="flowChartConnector">
              <a:avLst/>
            </a:prstGeom>
            <a:gradFill>
              <a:gsLst>
                <a:gs pos="0">
                  <a:srgbClr val="008080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600" b="1" dirty="0" smtClean="0">
                  <a:solidFill>
                    <a:prstClr val="white"/>
                  </a:solidFill>
                </a:rPr>
                <a:t>4</a:t>
              </a:r>
              <a:endParaRPr lang="es-CO" sz="1600" b="1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6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adroTexto 1"/>
          <p:cNvSpPr txBox="1"/>
          <p:nvPr/>
        </p:nvSpPr>
        <p:spPr>
          <a:xfrm>
            <a:off x="217982" y="400308"/>
            <a:ext cx="3546475" cy="954107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2800" b="1" dirty="0" smtClean="0">
                <a:solidFill>
                  <a:prstClr val="black"/>
                </a:solidFill>
                <a:ea typeface="MS PGothic" pitchFamily="34" charset="-128"/>
              </a:rPr>
              <a:t>Resultados de la encuesta</a:t>
            </a:r>
            <a:endParaRPr lang="es-CO" sz="28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539552" y="1678278"/>
            <a:ext cx="7992888" cy="4275842"/>
            <a:chOff x="539552" y="1678278"/>
            <a:chExt cx="7992888" cy="4275842"/>
          </a:xfrm>
        </p:grpSpPr>
        <p:sp>
          <p:nvSpPr>
            <p:cNvPr id="19" name="AutoShape 8"/>
            <p:cNvSpPr>
              <a:spLocks noChangeArrowheads="1"/>
            </p:cNvSpPr>
            <p:nvPr/>
          </p:nvSpPr>
          <p:spPr bwMode="gray">
            <a:xfrm>
              <a:off x="6156176" y="1993528"/>
              <a:ext cx="2376264" cy="1526945"/>
            </a:xfrm>
            <a:prstGeom prst="chevron">
              <a:avLst>
                <a:gd name="adj" fmla="val 19737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72000" tIns="0" rIns="0" bIns="0" anchor="ctr" anchorCtr="0"/>
            <a:lstStyle/>
            <a:p>
              <a:pPr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</a:pPr>
              <a:r>
                <a:rPr lang="es-CO" sz="1200" kern="0" dirty="0">
                  <a:solidFill>
                    <a:sysClr val="windowText" lastClr="000000"/>
                  </a:solidFill>
                  <a:cs typeface="Arial" panose="020B0604020202020204" pitchFamily="34" charset="0"/>
                </a:rPr>
                <a:t>En el cumplimiento de las  funciones y responsabilidades asignadas a mi cargo actúo con  prontitud y eficiencia, para así optimizar el uso de los recursos públicos.</a:t>
              </a:r>
              <a:endParaRPr lang="en-US" sz="1200" kern="0" dirty="0">
                <a:solidFill>
                  <a:sysClr val="windowText" lastClr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6" name="Rectangle 17"/>
            <p:cNvSpPr>
              <a:spLocks noChangeArrowheads="1"/>
            </p:cNvSpPr>
            <p:nvPr/>
          </p:nvSpPr>
          <p:spPr bwMode="gray">
            <a:xfrm>
              <a:off x="6300192" y="3714715"/>
              <a:ext cx="2016224" cy="2131538"/>
            </a:xfrm>
            <a:prstGeom prst="rect">
              <a:avLst/>
            </a:prstGeom>
            <a:solidFill>
              <a:srgbClr val="F0F0F0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72000" tIns="108000" rIns="72000" bIns="0"/>
            <a:lstStyle/>
            <a:p>
              <a:pPr marL="180975" indent="-180975">
                <a:lnSpc>
                  <a:spcPct val="95000"/>
                </a:lnSpc>
                <a:spcAft>
                  <a:spcPts val="600"/>
                </a:spcAft>
                <a:buClr>
                  <a:srgbClr val="008080"/>
                </a:buClr>
                <a:buSzPct val="70000"/>
                <a:buFont typeface="Arial" pitchFamily="34" charset="0"/>
                <a:buChar char="►"/>
                <a:defRPr/>
              </a:pPr>
              <a:r>
                <a:rPr lang="es-CO" sz="11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El 91% está totalmente de </a:t>
              </a:r>
              <a:r>
                <a:rPr lang="es-CO" sz="11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acuerdo,</a:t>
              </a:r>
            </a:p>
            <a:p>
              <a:pPr marL="180975" indent="-180975">
                <a:lnSpc>
                  <a:spcPct val="95000"/>
                </a:lnSpc>
                <a:spcAft>
                  <a:spcPts val="600"/>
                </a:spcAft>
                <a:buClr>
                  <a:srgbClr val="008080"/>
                </a:buClr>
                <a:buSzPct val="70000"/>
                <a:buFont typeface="Arial" pitchFamily="34" charset="0"/>
                <a:buChar char="►"/>
                <a:defRPr/>
              </a:pPr>
              <a:endParaRPr lang="es-CO" sz="1100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  <a:p>
              <a:pPr marL="180975" indent="-180975">
                <a:lnSpc>
                  <a:spcPct val="95000"/>
                </a:lnSpc>
                <a:spcAft>
                  <a:spcPts val="600"/>
                </a:spcAft>
                <a:buClr>
                  <a:srgbClr val="008080"/>
                </a:buClr>
                <a:buSzPct val="70000"/>
                <a:buFont typeface="Arial" pitchFamily="34" charset="0"/>
                <a:buChar char="►"/>
                <a:defRPr/>
              </a:pPr>
              <a:r>
                <a:rPr lang="es-CO" sz="11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El  </a:t>
              </a:r>
              <a:r>
                <a:rPr lang="es-CO" sz="11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8% está de </a:t>
              </a:r>
              <a:r>
                <a:rPr lang="es-CO" sz="11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acuerdo, y</a:t>
              </a:r>
            </a:p>
            <a:p>
              <a:pPr marL="180975" indent="-180975">
                <a:lnSpc>
                  <a:spcPct val="95000"/>
                </a:lnSpc>
                <a:spcAft>
                  <a:spcPts val="600"/>
                </a:spcAft>
                <a:buClr>
                  <a:srgbClr val="008080"/>
                </a:buClr>
                <a:buSzPct val="70000"/>
                <a:buFont typeface="Arial" pitchFamily="34" charset="0"/>
                <a:buChar char="►"/>
                <a:defRPr/>
              </a:pPr>
              <a:endParaRPr lang="es-CO" sz="1100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  <a:p>
              <a:pPr marL="180975" indent="-180975">
                <a:lnSpc>
                  <a:spcPct val="95000"/>
                </a:lnSpc>
                <a:spcAft>
                  <a:spcPts val="600"/>
                </a:spcAft>
                <a:buClr>
                  <a:srgbClr val="008080"/>
                </a:buClr>
                <a:buSzPct val="70000"/>
                <a:buFont typeface="Arial" pitchFamily="34" charset="0"/>
                <a:buChar char="►"/>
                <a:defRPr/>
              </a:pPr>
              <a:r>
                <a:rPr lang="es-CO" sz="11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Un </a:t>
              </a:r>
              <a:r>
                <a:rPr lang="es-CO" sz="1100" dirty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1% está totalmente en desacuerdo.</a:t>
              </a:r>
            </a:p>
            <a:p>
              <a:pPr>
                <a:lnSpc>
                  <a:spcPct val="95000"/>
                </a:lnSpc>
                <a:spcAft>
                  <a:spcPts val="600"/>
                </a:spcAft>
                <a:buClr>
                  <a:srgbClr val="FFE600"/>
                </a:buClr>
                <a:buSzPct val="70000"/>
                <a:defRPr/>
              </a:pPr>
              <a:r>
                <a:rPr lang="es-CO" sz="1100" dirty="0" smtClean="0"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 </a:t>
              </a:r>
              <a:endParaRPr lang="es-CO" sz="1100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grpSp>
          <p:nvGrpSpPr>
            <p:cNvPr id="27" name="Group 134"/>
            <p:cNvGrpSpPr/>
            <p:nvPr/>
          </p:nvGrpSpPr>
          <p:grpSpPr>
            <a:xfrm>
              <a:off x="539552" y="3212975"/>
              <a:ext cx="614645" cy="2741145"/>
              <a:chOff x="463550" y="1928711"/>
              <a:chExt cx="487757" cy="3388691"/>
            </a:xfrm>
          </p:grpSpPr>
          <p:sp>
            <p:nvSpPr>
              <p:cNvPr id="28" name="Rectangle 37"/>
              <p:cNvSpPr/>
              <p:nvPr/>
            </p:nvSpPr>
            <p:spPr>
              <a:xfrm>
                <a:off x="533346" y="1928711"/>
                <a:ext cx="350462" cy="3388691"/>
              </a:xfrm>
              <a:custGeom>
                <a:avLst/>
                <a:gdLst/>
                <a:ahLst/>
                <a:cxnLst/>
                <a:rect l="l" t="t" r="r" b="b"/>
                <a:pathLst>
                  <a:path w="350462" h="3541676">
                    <a:moveTo>
                      <a:pt x="86490" y="0"/>
                    </a:moveTo>
                    <a:lnTo>
                      <a:pt x="267465" y="0"/>
                    </a:lnTo>
                    <a:lnTo>
                      <a:pt x="267465" y="3203549"/>
                    </a:lnTo>
                    <a:cubicBezTo>
                      <a:pt x="318101" y="3233627"/>
                      <a:pt x="350462" y="3291228"/>
                      <a:pt x="350462" y="3356803"/>
                    </a:cubicBezTo>
                    <a:cubicBezTo>
                      <a:pt x="350462" y="3458906"/>
                      <a:pt x="272008" y="3541676"/>
                      <a:pt x="175231" y="3541676"/>
                    </a:cubicBezTo>
                    <a:cubicBezTo>
                      <a:pt x="78454" y="3541676"/>
                      <a:pt x="0" y="3458906"/>
                      <a:pt x="0" y="3356803"/>
                    </a:cubicBezTo>
                    <a:cubicBezTo>
                      <a:pt x="0" y="3289606"/>
                      <a:pt x="33982" y="3230782"/>
                      <a:pt x="86490" y="3201064"/>
                    </a:cubicBezTo>
                    <a:close/>
                  </a:path>
                </a:pathLst>
              </a:custGeom>
              <a:solidFill>
                <a:srgbClr val="33CCCC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t" anchorCtr="0"/>
              <a:lstStyle/>
              <a:p>
                <a:pPr algn="ctr"/>
                <a:endParaRPr lang="en-IN" sz="1200" kern="0" dirty="0">
                  <a:solidFill>
                    <a:srgbClr val="000000"/>
                  </a:solidFill>
                  <a:latin typeface="Arial"/>
                </a:endParaRPr>
              </a:p>
            </p:txBody>
          </p:sp>
          <p:grpSp>
            <p:nvGrpSpPr>
              <p:cNvPr id="29" name="Gruppieren 27"/>
              <p:cNvGrpSpPr/>
              <p:nvPr/>
            </p:nvGrpSpPr>
            <p:grpSpPr bwMode="gray">
              <a:xfrm>
                <a:off x="463550" y="2106749"/>
                <a:ext cx="487757" cy="169003"/>
                <a:chOff x="321478" y="2106749"/>
                <a:chExt cx="504000" cy="169003"/>
              </a:xfrm>
            </p:grpSpPr>
            <p:cxnSp>
              <p:nvCxnSpPr>
                <p:cNvPr id="111" name="Gerade Verbindung 94"/>
                <p:cNvCxnSpPr/>
                <p:nvPr/>
              </p:nvCxnSpPr>
              <p:spPr bwMode="gray">
                <a:xfrm rot="10800000">
                  <a:off x="323850" y="2275752"/>
                  <a:ext cx="501628" cy="0"/>
                </a:xfrm>
                <a:prstGeom prst="line">
                  <a:avLst/>
                </a:prstGeom>
                <a:noFill/>
                <a:ln w="12700">
                  <a:solidFill>
                    <a:srgbClr val="969696"/>
                  </a:solidFill>
                  <a:prstDash val="sysDot"/>
                  <a:round/>
                  <a:headEnd type="none"/>
                  <a:tailEnd type="none"/>
                </a:ln>
              </p:spPr>
            </p:cxnSp>
            <p:sp>
              <p:nvSpPr>
                <p:cNvPr id="112" name="Textfeld 99"/>
                <p:cNvSpPr txBox="1"/>
                <p:nvPr/>
              </p:nvSpPr>
              <p:spPr bwMode="gray">
                <a:xfrm>
                  <a:off x="321478" y="2106749"/>
                  <a:ext cx="36000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b" anchorCtr="0">
                  <a:spAutoFit/>
                </a:bodyPr>
                <a:lstStyle/>
                <a:p>
                  <a:r>
                    <a:rPr lang="de-DE" sz="1000" b="1" kern="0" dirty="0" smtClean="0">
                      <a:solidFill>
                        <a:sysClr val="windowText" lastClr="000000"/>
                      </a:solidFill>
                    </a:rPr>
                    <a:t>100%</a:t>
                  </a:r>
                  <a:endParaRPr lang="de-DE" sz="1000" b="1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30" name="Gruppieren 29"/>
              <p:cNvGrpSpPr/>
              <p:nvPr/>
            </p:nvGrpSpPr>
            <p:grpSpPr bwMode="gray">
              <a:xfrm>
                <a:off x="463550" y="2994508"/>
                <a:ext cx="487757" cy="161445"/>
                <a:chOff x="321478" y="2994508"/>
                <a:chExt cx="504000" cy="161445"/>
              </a:xfrm>
            </p:grpSpPr>
            <p:cxnSp>
              <p:nvCxnSpPr>
                <p:cNvPr id="109" name="Gerade Verbindung 95"/>
                <p:cNvCxnSpPr/>
                <p:nvPr/>
              </p:nvCxnSpPr>
              <p:spPr bwMode="gray">
                <a:xfrm rot="10800000">
                  <a:off x="323850" y="3155953"/>
                  <a:ext cx="501628" cy="0"/>
                </a:xfrm>
                <a:prstGeom prst="line">
                  <a:avLst/>
                </a:prstGeom>
                <a:noFill/>
                <a:ln w="12700">
                  <a:solidFill>
                    <a:srgbClr val="969696"/>
                  </a:solidFill>
                  <a:prstDash val="sysDot"/>
                  <a:round/>
                  <a:headEnd type="none"/>
                  <a:tailEnd type="none"/>
                </a:ln>
              </p:spPr>
            </p:cxnSp>
            <p:sp>
              <p:nvSpPr>
                <p:cNvPr id="110" name="Textfeld 100"/>
                <p:cNvSpPr txBox="1"/>
                <p:nvPr/>
              </p:nvSpPr>
              <p:spPr bwMode="gray">
                <a:xfrm>
                  <a:off x="321478" y="2994508"/>
                  <a:ext cx="36000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b" anchorCtr="0">
                  <a:spAutoFit/>
                </a:bodyPr>
                <a:lstStyle/>
                <a:p>
                  <a:r>
                    <a:rPr lang="de-DE" sz="1000" b="1" kern="0" smtClean="0">
                      <a:solidFill>
                        <a:sysClr val="windowText" lastClr="000000"/>
                      </a:solidFill>
                    </a:rPr>
                    <a:t>75%</a:t>
                  </a:r>
                  <a:endParaRPr lang="de-DE" sz="1000" b="1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31" name="Gruppieren 30"/>
              <p:cNvGrpSpPr/>
              <p:nvPr/>
            </p:nvGrpSpPr>
            <p:grpSpPr bwMode="gray">
              <a:xfrm>
                <a:off x="463550" y="3876149"/>
                <a:ext cx="487757" cy="161445"/>
                <a:chOff x="321478" y="3876149"/>
                <a:chExt cx="504000" cy="161445"/>
              </a:xfrm>
            </p:grpSpPr>
            <p:cxnSp>
              <p:nvCxnSpPr>
                <p:cNvPr id="107" name="Gerade Verbindung 96"/>
                <p:cNvCxnSpPr/>
                <p:nvPr/>
              </p:nvCxnSpPr>
              <p:spPr bwMode="gray">
                <a:xfrm rot="10800000">
                  <a:off x="323850" y="4037594"/>
                  <a:ext cx="501628" cy="0"/>
                </a:xfrm>
                <a:prstGeom prst="line">
                  <a:avLst/>
                </a:prstGeom>
                <a:noFill/>
                <a:ln w="12700">
                  <a:solidFill>
                    <a:srgbClr val="969696"/>
                  </a:solidFill>
                  <a:prstDash val="sysDot"/>
                  <a:round/>
                  <a:headEnd type="none"/>
                  <a:tailEnd type="none"/>
                </a:ln>
              </p:spPr>
            </p:cxnSp>
            <p:sp>
              <p:nvSpPr>
                <p:cNvPr id="108" name="Textfeld 101"/>
                <p:cNvSpPr txBox="1"/>
                <p:nvPr/>
              </p:nvSpPr>
              <p:spPr bwMode="gray">
                <a:xfrm>
                  <a:off x="321478" y="3876149"/>
                  <a:ext cx="36000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b" anchorCtr="0">
                  <a:spAutoFit/>
                </a:bodyPr>
                <a:lstStyle/>
                <a:p>
                  <a:r>
                    <a:rPr lang="de-DE" sz="1000" b="1" kern="0" smtClean="0">
                      <a:solidFill>
                        <a:sysClr val="windowText" lastClr="000000"/>
                      </a:solidFill>
                    </a:rPr>
                    <a:t>50%</a:t>
                  </a:r>
                  <a:endParaRPr lang="de-DE" sz="1000" b="1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32" name="Gruppieren 31"/>
              <p:cNvGrpSpPr/>
              <p:nvPr/>
            </p:nvGrpSpPr>
            <p:grpSpPr bwMode="gray">
              <a:xfrm>
                <a:off x="463550" y="4757790"/>
                <a:ext cx="487757" cy="161445"/>
                <a:chOff x="321478" y="4757790"/>
                <a:chExt cx="504000" cy="161445"/>
              </a:xfrm>
            </p:grpSpPr>
            <p:cxnSp>
              <p:nvCxnSpPr>
                <p:cNvPr id="105" name="Gerade Verbindung 97"/>
                <p:cNvCxnSpPr/>
                <p:nvPr/>
              </p:nvCxnSpPr>
              <p:spPr bwMode="gray">
                <a:xfrm rot="10800000">
                  <a:off x="323850" y="4919235"/>
                  <a:ext cx="501628" cy="0"/>
                </a:xfrm>
                <a:prstGeom prst="line">
                  <a:avLst/>
                </a:prstGeom>
                <a:noFill/>
                <a:ln w="12700">
                  <a:solidFill>
                    <a:srgbClr val="969696"/>
                  </a:solidFill>
                  <a:prstDash val="sysDot"/>
                  <a:round/>
                  <a:headEnd type="none"/>
                  <a:tailEnd type="none"/>
                </a:ln>
              </p:spPr>
            </p:cxnSp>
            <p:sp>
              <p:nvSpPr>
                <p:cNvPr id="106" name="Textfeld 102"/>
                <p:cNvSpPr txBox="1"/>
                <p:nvPr/>
              </p:nvSpPr>
              <p:spPr bwMode="gray">
                <a:xfrm>
                  <a:off x="321478" y="4757790"/>
                  <a:ext cx="36000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b" anchorCtr="0">
                  <a:spAutoFit/>
                </a:bodyPr>
                <a:lstStyle/>
                <a:p>
                  <a:r>
                    <a:rPr lang="de-DE" sz="1000" b="1" kern="0" dirty="0" smtClean="0">
                      <a:solidFill>
                        <a:sysClr val="windowText" lastClr="000000"/>
                      </a:solidFill>
                    </a:rPr>
                    <a:t>25%</a:t>
                  </a:r>
                  <a:endParaRPr lang="de-DE" sz="1000" b="1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cxnSp>
            <p:nvCxnSpPr>
              <p:cNvPr id="33" name="Straight Connector 41"/>
              <p:cNvCxnSpPr/>
              <p:nvPr/>
            </p:nvCxnSpPr>
            <p:spPr>
              <a:xfrm>
                <a:off x="681589" y="22948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34" name="Straight Connector 42"/>
              <p:cNvCxnSpPr/>
              <p:nvPr/>
            </p:nvCxnSpPr>
            <p:spPr>
              <a:xfrm>
                <a:off x="681589" y="23392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35" name="Straight Connector 43"/>
              <p:cNvCxnSpPr/>
              <p:nvPr/>
            </p:nvCxnSpPr>
            <p:spPr>
              <a:xfrm>
                <a:off x="681589" y="23837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36" name="Straight Connector 44"/>
              <p:cNvCxnSpPr/>
              <p:nvPr/>
            </p:nvCxnSpPr>
            <p:spPr>
              <a:xfrm>
                <a:off x="681589" y="24281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37" name="Straight Connector 45"/>
              <p:cNvCxnSpPr/>
              <p:nvPr/>
            </p:nvCxnSpPr>
            <p:spPr>
              <a:xfrm>
                <a:off x="681589" y="24726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38" name="Straight Connector 46"/>
              <p:cNvCxnSpPr/>
              <p:nvPr/>
            </p:nvCxnSpPr>
            <p:spPr>
              <a:xfrm>
                <a:off x="681589" y="25170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39" name="Straight Connector 47"/>
              <p:cNvCxnSpPr/>
              <p:nvPr/>
            </p:nvCxnSpPr>
            <p:spPr>
              <a:xfrm>
                <a:off x="681589" y="25615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0" name="Straight Connector 48"/>
              <p:cNvCxnSpPr/>
              <p:nvPr/>
            </p:nvCxnSpPr>
            <p:spPr>
              <a:xfrm>
                <a:off x="681589" y="26059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1" name="Straight Connector 49"/>
              <p:cNvCxnSpPr/>
              <p:nvPr/>
            </p:nvCxnSpPr>
            <p:spPr>
              <a:xfrm>
                <a:off x="681589" y="26504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2" name="Straight Connector 50"/>
              <p:cNvCxnSpPr/>
              <p:nvPr/>
            </p:nvCxnSpPr>
            <p:spPr>
              <a:xfrm>
                <a:off x="681589" y="26948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3" name="Straight Connector 51"/>
              <p:cNvCxnSpPr/>
              <p:nvPr/>
            </p:nvCxnSpPr>
            <p:spPr>
              <a:xfrm>
                <a:off x="681589" y="27393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4" name="Straight Connector 52"/>
              <p:cNvCxnSpPr/>
              <p:nvPr/>
            </p:nvCxnSpPr>
            <p:spPr>
              <a:xfrm>
                <a:off x="681589" y="27837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5" name="Straight Connector 53"/>
              <p:cNvCxnSpPr/>
              <p:nvPr/>
            </p:nvCxnSpPr>
            <p:spPr>
              <a:xfrm>
                <a:off x="681589" y="28282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6" name="Straight Connector 54"/>
              <p:cNvCxnSpPr/>
              <p:nvPr/>
            </p:nvCxnSpPr>
            <p:spPr>
              <a:xfrm>
                <a:off x="681589" y="28726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7" name="Straight Connector 55"/>
              <p:cNvCxnSpPr/>
              <p:nvPr/>
            </p:nvCxnSpPr>
            <p:spPr>
              <a:xfrm>
                <a:off x="681589" y="29171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8" name="Straight Connector 56"/>
              <p:cNvCxnSpPr/>
              <p:nvPr/>
            </p:nvCxnSpPr>
            <p:spPr>
              <a:xfrm>
                <a:off x="681589" y="29615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49" name="Straight Connector 57"/>
              <p:cNvCxnSpPr/>
              <p:nvPr/>
            </p:nvCxnSpPr>
            <p:spPr>
              <a:xfrm>
                <a:off x="681589" y="30060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0" name="Straight Connector 58"/>
              <p:cNvCxnSpPr/>
              <p:nvPr/>
            </p:nvCxnSpPr>
            <p:spPr>
              <a:xfrm>
                <a:off x="681589" y="30504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1" name="Straight Connector 59"/>
              <p:cNvCxnSpPr/>
              <p:nvPr/>
            </p:nvCxnSpPr>
            <p:spPr>
              <a:xfrm>
                <a:off x="681589" y="30949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2" name="Straight Connector 60"/>
              <p:cNvCxnSpPr/>
              <p:nvPr/>
            </p:nvCxnSpPr>
            <p:spPr>
              <a:xfrm>
                <a:off x="681589" y="31393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3" name="Straight Connector 61"/>
              <p:cNvCxnSpPr/>
              <p:nvPr/>
            </p:nvCxnSpPr>
            <p:spPr>
              <a:xfrm>
                <a:off x="681589" y="31838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4" name="Straight Connector 62"/>
              <p:cNvCxnSpPr/>
              <p:nvPr/>
            </p:nvCxnSpPr>
            <p:spPr>
              <a:xfrm>
                <a:off x="681589" y="32282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5" name="Straight Connector 63"/>
              <p:cNvCxnSpPr/>
              <p:nvPr/>
            </p:nvCxnSpPr>
            <p:spPr>
              <a:xfrm>
                <a:off x="681589" y="32727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6" name="Straight Connector 64"/>
              <p:cNvCxnSpPr/>
              <p:nvPr/>
            </p:nvCxnSpPr>
            <p:spPr>
              <a:xfrm>
                <a:off x="681589" y="33171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7" name="Straight Connector 65"/>
              <p:cNvCxnSpPr/>
              <p:nvPr/>
            </p:nvCxnSpPr>
            <p:spPr>
              <a:xfrm>
                <a:off x="681589" y="33616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8" name="Straight Connector 66"/>
              <p:cNvCxnSpPr/>
              <p:nvPr/>
            </p:nvCxnSpPr>
            <p:spPr>
              <a:xfrm>
                <a:off x="681589" y="34060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59" name="Straight Connector 67"/>
              <p:cNvCxnSpPr/>
              <p:nvPr/>
            </p:nvCxnSpPr>
            <p:spPr>
              <a:xfrm>
                <a:off x="681589" y="34505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0" name="Straight Connector 68"/>
              <p:cNvCxnSpPr/>
              <p:nvPr/>
            </p:nvCxnSpPr>
            <p:spPr>
              <a:xfrm>
                <a:off x="681589" y="34949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1" name="Straight Connector 69"/>
              <p:cNvCxnSpPr/>
              <p:nvPr/>
            </p:nvCxnSpPr>
            <p:spPr>
              <a:xfrm>
                <a:off x="681589" y="35394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2" name="Straight Connector 70"/>
              <p:cNvCxnSpPr/>
              <p:nvPr/>
            </p:nvCxnSpPr>
            <p:spPr>
              <a:xfrm>
                <a:off x="681589" y="35838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3" name="Straight Connector 71"/>
              <p:cNvCxnSpPr/>
              <p:nvPr/>
            </p:nvCxnSpPr>
            <p:spPr>
              <a:xfrm>
                <a:off x="681589" y="36283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4" name="Straight Connector 72"/>
              <p:cNvCxnSpPr/>
              <p:nvPr/>
            </p:nvCxnSpPr>
            <p:spPr>
              <a:xfrm>
                <a:off x="681589" y="36727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5" name="Straight Connector 73"/>
              <p:cNvCxnSpPr/>
              <p:nvPr/>
            </p:nvCxnSpPr>
            <p:spPr>
              <a:xfrm>
                <a:off x="681589" y="37172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6" name="Straight Connector 74"/>
              <p:cNvCxnSpPr/>
              <p:nvPr/>
            </p:nvCxnSpPr>
            <p:spPr>
              <a:xfrm>
                <a:off x="681589" y="37616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7" name="Straight Connector 75"/>
              <p:cNvCxnSpPr/>
              <p:nvPr/>
            </p:nvCxnSpPr>
            <p:spPr>
              <a:xfrm>
                <a:off x="681589" y="38061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8" name="Straight Connector 76"/>
              <p:cNvCxnSpPr/>
              <p:nvPr/>
            </p:nvCxnSpPr>
            <p:spPr>
              <a:xfrm>
                <a:off x="681589" y="38505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9" name="Straight Connector 77"/>
              <p:cNvCxnSpPr/>
              <p:nvPr/>
            </p:nvCxnSpPr>
            <p:spPr>
              <a:xfrm>
                <a:off x="681589" y="38950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0" name="Straight Connector 78"/>
              <p:cNvCxnSpPr/>
              <p:nvPr/>
            </p:nvCxnSpPr>
            <p:spPr>
              <a:xfrm>
                <a:off x="681589" y="39394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1" name="Straight Connector 79"/>
              <p:cNvCxnSpPr/>
              <p:nvPr/>
            </p:nvCxnSpPr>
            <p:spPr>
              <a:xfrm>
                <a:off x="681589" y="39839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2" name="Straight Connector 80"/>
              <p:cNvCxnSpPr/>
              <p:nvPr/>
            </p:nvCxnSpPr>
            <p:spPr>
              <a:xfrm>
                <a:off x="681589" y="40283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3" name="Straight Connector 81"/>
              <p:cNvCxnSpPr/>
              <p:nvPr/>
            </p:nvCxnSpPr>
            <p:spPr>
              <a:xfrm>
                <a:off x="681589" y="40728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4" name="Straight Connector 82"/>
              <p:cNvCxnSpPr/>
              <p:nvPr/>
            </p:nvCxnSpPr>
            <p:spPr>
              <a:xfrm>
                <a:off x="681589" y="41172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5" name="Straight Connector 83"/>
              <p:cNvCxnSpPr/>
              <p:nvPr/>
            </p:nvCxnSpPr>
            <p:spPr>
              <a:xfrm>
                <a:off x="681589" y="41617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6" name="Straight Connector 84"/>
              <p:cNvCxnSpPr/>
              <p:nvPr/>
            </p:nvCxnSpPr>
            <p:spPr>
              <a:xfrm>
                <a:off x="681589" y="42061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7" name="Straight Connector 85"/>
              <p:cNvCxnSpPr/>
              <p:nvPr/>
            </p:nvCxnSpPr>
            <p:spPr>
              <a:xfrm>
                <a:off x="681589" y="42506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8" name="Straight Connector 88"/>
              <p:cNvCxnSpPr/>
              <p:nvPr/>
            </p:nvCxnSpPr>
            <p:spPr>
              <a:xfrm>
                <a:off x="681589" y="42506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79" name="Straight Connector 89"/>
              <p:cNvCxnSpPr/>
              <p:nvPr/>
            </p:nvCxnSpPr>
            <p:spPr>
              <a:xfrm>
                <a:off x="681589" y="42950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0" name="Straight Connector 90"/>
              <p:cNvCxnSpPr/>
              <p:nvPr/>
            </p:nvCxnSpPr>
            <p:spPr>
              <a:xfrm>
                <a:off x="681589" y="43395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1" name="Straight Connector 91"/>
              <p:cNvCxnSpPr/>
              <p:nvPr/>
            </p:nvCxnSpPr>
            <p:spPr>
              <a:xfrm>
                <a:off x="681589" y="43839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2" name="Straight Connector 92"/>
              <p:cNvCxnSpPr/>
              <p:nvPr/>
            </p:nvCxnSpPr>
            <p:spPr>
              <a:xfrm>
                <a:off x="681589" y="44284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3" name="Straight Connector 93"/>
              <p:cNvCxnSpPr/>
              <p:nvPr/>
            </p:nvCxnSpPr>
            <p:spPr>
              <a:xfrm>
                <a:off x="681589" y="44728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4" name="Straight Connector 94"/>
              <p:cNvCxnSpPr/>
              <p:nvPr/>
            </p:nvCxnSpPr>
            <p:spPr>
              <a:xfrm>
                <a:off x="681589" y="45173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5" name="Straight Connector 95"/>
              <p:cNvCxnSpPr/>
              <p:nvPr/>
            </p:nvCxnSpPr>
            <p:spPr>
              <a:xfrm>
                <a:off x="681589" y="45617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6" name="Straight Connector 96"/>
              <p:cNvCxnSpPr/>
              <p:nvPr/>
            </p:nvCxnSpPr>
            <p:spPr>
              <a:xfrm>
                <a:off x="681589" y="46062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7" name="Straight Connector 97"/>
              <p:cNvCxnSpPr/>
              <p:nvPr/>
            </p:nvCxnSpPr>
            <p:spPr>
              <a:xfrm>
                <a:off x="681589" y="46506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8" name="Straight Connector 98"/>
              <p:cNvCxnSpPr/>
              <p:nvPr/>
            </p:nvCxnSpPr>
            <p:spPr>
              <a:xfrm>
                <a:off x="681589" y="46951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89" name="Straight Connector 99"/>
              <p:cNvCxnSpPr/>
              <p:nvPr/>
            </p:nvCxnSpPr>
            <p:spPr>
              <a:xfrm>
                <a:off x="681589" y="47395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0" name="Straight Connector 100"/>
              <p:cNvCxnSpPr/>
              <p:nvPr/>
            </p:nvCxnSpPr>
            <p:spPr>
              <a:xfrm>
                <a:off x="681589" y="47840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1" name="Straight Connector 101"/>
              <p:cNvCxnSpPr/>
              <p:nvPr/>
            </p:nvCxnSpPr>
            <p:spPr>
              <a:xfrm>
                <a:off x="681589" y="48284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2" name="Straight Connector 102"/>
              <p:cNvCxnSpPr/>
              <p:nvPr/>
            </p:nvCxnSpPr>
            <p:spPr>
              <a:xfrm>
                <a:off x="681589" y="48729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3" name="Straight Connector 103"/>
              <p:cNvCxnSpPr/>
              <p:nvPr/>
            </p:nvCxnSpPr>
            <p:spPr>
              <a:xfrm>
                <a:off x="681589" y="491735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94" name="Straight Connector 104"/>
              <p:cNvCxnSpPr/>
              <p:nvPr/>
            </p:nvCxnSpPr>
            <p:spPr>
              <a:xfrm>
                <a:off x="681589" y="4961802"/>
                <a:ext cx="5397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08080"/>
                </a:solidFill>
                <a:prstDash val="solid"/>
                <a:tailEnd type="none"/>
              </a:ln>
              <a:effectLst/>
            </p:spPr>
          </p:cxnSp>
        </p:grpSp>
        <p:grpSp>
          <p:nvGrpSpPr>
            <p:cNvPr id="9" name="8 Grupo"/>
            <p:cNvGrpSpPr/>
            <p:nvPr/>
          </p:nvGrpSpPr>
          <p:grpSpPr>
            <a:xfrm>
              <a:off x="1485628" y="1938455"/>
              <a:ext cx="2150268" cy="3943753"/>
              <a:chOff x="2771800" y="1494162"/>
              <a:chExt cx="2150268" cy="3943753"/>
            </a:xfrm>
          </p:grpSpPr>
          <p:sp>
            <p:nvSpPr>
              <p:cNvPr id="15" name="AutoShape 8"/>
              <p:cNvSpPr>
                <a:spLocks noChangeArrowheads="1"/>
              </p:cNvSpPr>
              <p:nvPr/>
            </p:nvSpPr>
            <p:spPr bwMode="gray">
              <a:xfrm>
                <a:off x="2771800" y="1494162"/>
                <a:ext cx="2150268" cy="1582018"/>
              </a:xfrm>
              <a:prstGeom prst="chevron">
                <a:avLst>
                  <a:gd name="adj" fmla="val 19737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72000" tIns="0" rIns="0" bIns="0" anchor="ctr" anchorCtr="0"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</a:pPr>
                <a:endParaRPr lang="en-US" sz="1000" b="1" kern="0" dirty="0">
                  <a:solidFill>
                    <a:sysClr val="windowText" lastClr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/>
            </p:nvSpPr>
            <p:spPr bwMode="gray">
              <a:xfrm>
                <a:off x="2786395" y="3270422"/>
                <a:ext cx="1919649" cy="2167493"/>
              </a:xfrm>
              <a:prstGeom prst="rect">
                <a:avLst/>
              </a:prstGeom>
              <a:solidFill>
                <a:srgbClr val="F0F0F0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72000" tIns="108000" rIns="72000" bIns="0"/>
              <a:lstStyle/>
              <a:p>
                <a:pPr marL="171450" indent="-171450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Wingdings" pitchFamily="2" charset="2"/>
                  <a:buChar char="Ø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95% está totalmente de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acuerdo,</a:t>
                </a:r>
              </a:p>
              <a:p>
                <a:pPr marL="171450" indent="-171450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Wingdings" pitchFamily="2" charset="2"/>
                  <a:buChar char="Ø"/>
                  <a:defRPr/>
                </a:pPr>
                <a:endParaRPr lang="es-CO" sz="1100" kern="0" dirty="0">
                  <a:solidFill>
                    <a:prstClr val="black">
                      <a:lumMod val="85000"/>
                      <a:lumOff val="15000"/>
                    </a:prstClr>
                  </a:solidFill>
                  <a:cs typeface="Arial" charset="0"/>
                </a:endParaRPr>
              </a:p>
              <a:p>
                <a:pPr marL="171450" indent="-171450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Wingdings" pitchFamily="2" charset="2"/>
                  <a:buChar char="Ø"/>
                  <a:defRPr/>
                </a:pP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Un 4% está de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acuerdo,</a:t>
                </a:r>
              </a:p>
              <a:p>
                <a:pPr marL="171450" indent="-171450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Wingdings" pitchFamily="2" charset="2"/>
                  <a:buChar char="Ø"/>
                  <a:defRPr/>
                </a:pPr>
                <a:endParaRPr lang="es-CO" sz="1100" kern="0" dirty="0">
                  <a:solidFill>
                    <a:prstClr val="black">
                      <a:lumMod val="85000"/>
                      <a:lumOff val="15000"/>
                    </a:prstClr>
                  </a:solidFill>
                  <a:cs typeface="Arial" charset="0"/>
                </a:endParaRPr>
              </a:p>
              <a:p>
                <a:pPr marL="171450" indent="-171450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Wingdings" pitchFamily="2" charset="2"/>
                  <a:buChar char="Ø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1% expresa estar en total desacuerdo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.</a:t>
                </a:r>
              </a:p>
              <a:p>
                <a:pPr>
                  <a:lnSpc>
                    <a:spcPct val="95000"/>
                  </a:lnSpc>
                  <a:spcAft>
                    <a:spcPts val="600"/>
                  </a:spcAft>
                  <a:buClr>
                    <a:srgbClr val="FFE600"/>
                  </a:buClr>
                  <a:buSzPct val="70000"/>
                  <a:defRPr/>
                </a:pPr>
                <a:endParaRPr lang="es-CO" sz="1100" dirty="0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8" name="7 Rectángulo"/>
              <p:cNvSpPr/>
              <p:nvPr/>
            </p:nvSpPr>
            <p:spPr>
              <a:xfrm>
                <a:off x="2997796" y="1643316"/>
                <a:ext cx="1790229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s-CO" sz="12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4" name="113 Grupo"/>
            <p:cNvGrpSpPr/>
            <p:nvPr/>
          </p:nvGrpSpPr>
          <p:grpSpPr>
            <a:xfrm>
              <a:off x="3707904" y="1937526"/>
              <a:ext cx="2304256" cy="3944681"/>
              <a:chOff x="4427984" y="1450977"/>
              <a:chExt cx="2304256" cy="3526351"/>
            </a:xfrm>
          </p:grpSpPr>
          <p:sp>
            <p:nvSpPr>
              <p:cNvPr id="17" name="AutoShape 8"/>
              <p:cNvSpPr>
                <a:spLocks noChangeArrowheads="1"/>
              </p:cNvSpPr>
              <p:nvPr/>
            </p:nvSpPr>
            <p:spPr bwMode="gray">
              <a:xfrm>
                <a:off x="4427984" y="1450977"/>
                <a:ext cx="2304256" cy="1415078"/>
              </a:xfrm>
              <a:prstGeom prst="chevron">
                <a:avLst>
                  <a:gd name="adj" fmla="val 19737"/>
                </a:avLst>
              </a:prstGeom>
              <a:solidFill>
                <a:schemeClr val="bg2">
                  <a:lumMod val="90000"/>
                </a:schemeClr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72000" tIns="0" rIns="0" bIns="0" anchor="ctr" anchorCtr="0"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</a:pPr>
                <a:endParaRPr lang="en-US" sz="1000" b="1" kern="0" dirty="0">
                  <a:solidFill>
                    <a:sysClr val="windowText" lastClr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16"/>
              <p:cNvSpPr>
                <a:spLocks noChangeArrowheads="1"/>
              </p:cNvSpPr>
              <p:nvPr/>
            </p:nvSpPr>
            <p:spPr bwMode="gray">
              <a:xfrm>
                <a:off x="4669388" y="3039697"/>
                <a:ext cx="1821448" cy="1937631"/>
              </a:xfrm>
              <a:prstGeom prst="rect">
                <a:avLst/>
              </a:prstGeom>
              <a:solidFill>
                <a:srgbClr val="F0F0F0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72000" tIns="108000" rIns="72000" bIns="0"/>
              <a:lstStyle/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66% está totalmente de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acuerdo,</a:t>
                </a: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18% ha manifestado estar de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acuerdo,</a:t>
                </a: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El 13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% está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indeciso,</a:t>
                </a: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Un 1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% en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desacuerdo, y</a:t>
                </a:r>
              </a:p>
              <a:p>
                <a:pPr marL="180975" indent="-180975">
                  <a:lnSpc>
                    <a:spcPct val="95000"/>
                  </a:lnSpc>
                  <a:spcAft>
                    <a:spcPts val="600"/>
                  </a:spcAft>
                  <a:buClr>
                    <a:srgbClr val="008080"/>
                  </a:buClr>
                  <a:buSzPct val="70000"/>
                  <a:buFont typeface="Arial" pitchFamily="34" charset="0"/>
                  <a:buChar char="►"/>
                  <a:defRPr/>
                </a:pP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Un 2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% 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está totalmente </a:t>
                </a:r>
                <a:r>
                  <a:rPr lang="es-CO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en desacuerdo</a:t>
                </a:r>
                <a:r>
                  <a:rPr lang="es-CO" sz="11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.</a:t>
                </a:r>
                <a:endParaRPr lang="en-US" sz="1100" kern="0" dirty="0">
                  <a:solidFill>
                    <a:srgbClr val="808080"/>
                  </a:solidFill>
                  <a:cs typeface="Arial" charset="0"/>
                </a:endParaRPr>
              </a:p>
            </p:txBody>
          </p:sp>
          <p:sp>
            <p:nvSpPr>
              <p:cNvPr id="113" name="112 Rectángulo"/>
              <p:cNvSpPr/>
              <p:nvPr/>
            </p:nvSpPr>
            <p:spPr>
              <a:xfrm>
                <a:off x="4716016" y="1689964"/>
                <a:ext cx="191058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CO" sz="1200" dirty="0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Denuncio de manera inmediata ante las autoridades competentes todo acto ilegal o hecho de corrupción del que tenga conocimiento.</a:t>
                </a:r>
                <a:endParaRPr lang="es-CO" sz="12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" name="1 Rectángulo"/>
            <p:cNvSpPr/>
            <p:nvPr/>
          </p:nvSpPr>
          <p:spPr>
            <a:xfrm>
              <a:off x="1679362" y="2135478"/>
              <a:ext cx="186130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CO" sz="1200" dirty="0">
                  <a:solidFill>
                    <a:prstClr val="black"/>
                  </a:solidFill>
                </a:rPr>
                <a:t>No acepto ni ofrezco ninguna clase de soborno o dádiva, u otros favores, de manera directa o indirecta, para obtener un beneficio propio o de terceros.</a:t>
              </a:r>
            </a:p>
          </p:txBody>
        </p:sp>
        <p:sp>
          <p:nvSpPr>
            <p:cNvPr id="116" name="115 Conector"/>
            <p:cNvSpPr/>
            <p:nvPr/>
          </p:nvSpPr>
          <p:spPr>
            <a:xfrm>
              <a:off x="1450762" y="1678278"/>
              <a:ext cx="457200" cy="457200"/>
            </a:xfrm>
            <a:prstGeom prst="flowChartConnector">
              <a:avLst/>
            </a:prstGeom>
            <a:gradFill>
              <a:gsLst>
                <a:gs pos="0">
                  <a:srgbClr val="008080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600" b="1" dirty="0" smtClean="0">
                  <a:solidFill>
                    <a:prstClr val="white"/>
                  </a:solidFill>
                </a:rPr>
                <a:t>5</a:t>
              </a:r>
              <a:endParaRPr lang="es-CO" sz="1600" b="1" dirty="0">
                <a:solidFill>
                  <a:prstClr val="white"/>
                </a:solidFill>
              </a:endParaRPr>
            </a:p>
          </p:txBody>
        </p:sp>
        <p:sp>
          <p:nvSpPr>
            <p:cNvPr id="117" name="116 Conector"/>
            <p:cNvSpPr/>
            <p:nvPr/>
          </p:nvSpPr>
          <p:spPr>
            <a:xfrm>
              <a:off x="3707904" y="1755454"/>
              <a:ext cx="457200" cy="457200"/>
            </a:xfrm>
            <a:prstGeom prst="flowChartConnector">
              <a:avLst/>
            </a:prstGeom>
            <a:gradFill>
              <a:gsLst>
                <a:gs pos="0">
                  <a:srgbClr val="008080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600" b="1" dirty="0" smtClean="0">
                  <a:solidFill>
                    <a:prstClr val="white"/>
                  </a:solidFill>
                </a:rPr>
                <a:t>6</a:t>
              </a:r>
              <a:endParaRPr lang="es-CO" sz="1600" b="1" dirty="0">
                <a:solidFill>
                  <a:prstClr val="white"/>
                </a:solidFill>
              </a:endParaRPr>
            </a:p>
          </p:txBody>
        </p:sp>
        <p:sp>
          <p:nvSpPr>
            <p:cNvPr id="118" name="117 Conector"/>
            <p:cNvSpPr/>
            <p:nvPr/>
          </p:nvSpPr>
          <p:spPr>
            <a:xfrm>
              <a:off x="6156176" y="1709855"/>
              <a:ext cx="457200" cy="457200"/>
            </a:xfrm>
            <a:prstGeom prst="flowChartConnector">
              <a:avLst/>
            </a:prstGeom>
            <a:gradFill>
              <a:gsLst>
                <a:gs pos="0">
                  <a:srgbClr val="008080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600" b="1" dirty="0" smtClean="0">
                  <a:solidFill>
                    <a:prstClr val="white"/>
                  </a:solidFill>
                </a:rPr>
                <a:t>7</a:t>
              </a:r>
              <a:endParaRPr lang="es-CO" sz="1600" b="1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732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"/>
          <p:cNvSpPr txBox="1"/>
          <p:nvPr/>
        </p:nvSpPr>
        <p:spPr>
          <a:xfrm>
            <a:off x="192671" y="476672"/>
            <a:ext cx="3546475" cy="584775"/>
          </a:xfrm>
          <a:prstGeom prst="rect">
            <a:avLst/>
          </a:prstGeom>
          <a:solidFill>
            <a:srgbClr val="99FFCC"/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Gestión del riesgo de corrupción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1600" b="1" dirty="0" smtClean="0">
                <a:solidFill>
                  <a:prstClr val="black"/>
                </a:solidFill>
                <a:ea typeface="MS PGothic" pitchFamily="34" charset="-128"/>
              </a:rPr>
              <a:t>Avance: Corte al 30 de agosto de 2017</a:t>
            </a:r>
            <a:endParaRPr lang="es-CO" sz="16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394997" y="2564904"/>
            <a:ext cx="2880320" cy="2016224"/>
          </a:xfrm>
          <a:prstGeom prst="rect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white"/>
                </a:solidFill>
              </a:rPr>
              <a:t>Se ha solicitado al GIT Talento Humano la socialización del Código </a:t>
            </a:r>
            <a:r>
              <a:rPr lang="es-CO" sz="1400" b="1" dirty="0" err="1">
                <a:solidFill>
                  <a:schemeClr val="bg1"/>
                </a:solidFill>
              </a:rPr>
              <a:t>Código</a:t>
            </a:r>
            <a:r>
              <a:rPr lang="es-CO" sz="1400" b="1" dirty="0">
                <a:solidFill>
                  <a:schemeClr val="bg1"/>
                </a:solidFill>
              </a:rPr>
              <a:t> de Integridad</a:t>
            </a:r>
            <a:r>
              <a:rPr lang="es-CO" sz="1400" b="1" dirty="0" smtClean="0">
                <a:solidFill>
                  <a:schemeClr val="bg1"/>
                </a:solidFill>
              </a:rPr>
              <a:t> </a:t>
            </a:r>
            <a:endParaRPr lang="es-CO" sz="1400" b="1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716016" y="2564904"/>
            <a:ext cx="2880320" cy="2016224"/>
          </a:xfrm>
          <a:prstGeom prst="rect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white"/>
                </a:solidFill>
              </a:rPr>
              <a:t>Así mismo implementar acciones para la apropiación de los valores éticos de los servidores públicos</a:t>
            </a:r>
            <a:endParaRPr lang="es-CO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9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364052" y="2924944"/>
            <a:ext cx="19319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4400" b="1" i="1" dirty="0" smtClean="0">
                <a:solidFill>
                  <a:schemeClr val="bg2">
                    <a:lumMod val="25000"/>
                  </a:schemeClr>
                </a:solidFill>
              </a:rPr>
              <a:t>Gracias</a:t>
            </a:r>
            <a:endParaRPr lang="es-CO" sz="44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67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Y_regular_presentation_2010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2.xml><?xml version="1.0" encoding="utf-8"?>
<a:theme xmlns:a="http://schemas.openxmlformats.org/drawingml/2006/main" name="1_EY_regular_presentation_2010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3.xml><?xml version="1.0" encoding="utf-8"?>
<a:theme xmlns:a="http://schemas.openxmlformats.org/drawingml/2006/main" name="EY_regular_presentation_2007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4.xml><?xml version="1.0" encoding="utf-8"?>
<a:theme xmlns:a="http://schemas.openxmlformats.org/drawingml/2006/main" name="1_EY_regular_presentation_2007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5.xml><?xml version="1.0" encoding="utf-8"?>
<a:theme xmlns:a="http://schemas.openxmlformats.org/drawingml/2006/main" name="New Layout">
  <a:themeElements>
    <a:clrScheme name="Custom 5">
      <a:dk1>
        <a:srgbClr val="80808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D200"/>
      </a:accent2>
      <a:accent3>
        <a:srgbClr val="999999"/>
      </a:accent3>
      <a:accent4>
        <a:srgbClr val="C0C0C0"/>
      </a:accent4>
      <a:accent5>
        <a:srgbClr val="0081AE"/>
      </a:accent5>
      <a:accent6>
        <a:srgbClr val="7FC0D6"/>
      </a:accent6>
      <a:hlink>
        <a:srgbClr val="336699"/>
      </a:hlink>
      <a:folHlink>
        <a:srgbClr val="7030A0"/>
      </a:folHlink>
    </a:clrScheme>
    <a:fontScheme name="EY_WideScreen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2700">
          <a:solidFill>
            <a:schemeClr val="accent3"/>
          </a:solidFill>
        </a:ln>
      </a:spPr>
      <a:bodyPr rtlCol="0" anchor="t" anchorCtr="0"/>
      <a:lstStyle>
        <a:defPPr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 dirty="0">
            <a:solidFill>
              <a:schemeClr val="bg1"/>
            </a:solidFill>
          </a:defRPr>
        </a:defPPr>
      </a:lstStyle>
    </a:txDef>
  </a:objectDefaults>
  <a:extraClrSchemeLst>
    <a:extraClrScheme>
      <a:clrScheme name="EY_WideScreenHandout 1">
        <a:dk1>
          <a:srgbClr val="646464"/>
        </a:dk1>
        <a:lt1>
          <a:srgbClr val="FFFFFF"/>
        </a:lt1>
        <a:dk2>
          <a:srgbClr val="646464"/>
        </a:dk2>
        <a:lt2>
          <a:srgbClr val="808080"/>
        </a:lt2>
        <a:accent1>
          <a:srgbClr val="808080"/>
        </a:accent1>
        <a:accent2>
          <a:srgbClr val="FFD200"/>
        </a:accent2>
        <a:accent3>
          <a:srgbClr val="FFFFFF"/>
        </a:accent3>
        <a:accent4>
          <a:srgbClr val="545454"/>
        </a:accent4>
        <a:accent5>
          <a:srgbClr val="C0C0C0"/>
        </a:accent5>
        <a:accent6>
          <a:srgbClr val="E7BE00"/>
        </a:accent6>
        <a:hlink>
          <a:srgbClr val="808080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EY Special Use Red (Print and PPT)">
      <a:srgbClr val="F04C3E"/>
    </a:custClr>
    <a:custClr name="EY Special Use Blue (Print)">
      <a:srgbClr val="00A3AE"/>
    </a:custClr>
    <a:custClr name="EY Special Use Blue 50% (Print)">
      <a:srgbClr val="7FD1D6"/>
    </a:custClr>
    <a:custClr name="EY Special Use Purple (Print and PPT)">
      <a:srgbClr val="91278F"/>
    </a:custClr>
    <a:custClr name="EY Special Use Purple 50% (Print and PPT)">
      <a:srgbClr val="C893C7"/>
    </a:custClr>
    <a:custClr name="EY Special Use Green (Print and PPT)">
      <a:srgbClr val="2C973E"/>
    </a:custClr>
    <a:custClr name="EY Special Use Green 50% (Print)">
      <a:srgbClr val="95CB89"/>
    </a:custClr>
    <a:custClr name="EY Yellow 50% (Print)">
      <a:srgbClr val="FFF27F"/>
    </a:custClr>
    <a:custClr name="EY Link Blue">
      <a:srgbClr val="336699"/>
    </a:custClr>
    <a:custClr name="EY Special Use Blue (PPT)">
      <a:srgbClr val="0081AE"/>
    </a:custClr>
    <a:custClr name="EY Special Use Blue 50% (PPT)">
      <a:srgbClr val="7FC0D6"/>
    </a:custClr>
    <a:custClr name="EY Special Use Green 50% (PPT)">
      <a:srgbClr val="95CB9E"/>
    </a:custClr>
    <a:custClr name="EY Yellow 50% PPT)">
      <a:srgbClr val="FFE87F"/>
    </a:custClr>
  </a:custClrLst>
</a:theme>
</file>

<file path=ppt/theme/theme6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EY_regular_presentation_2007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8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3386</TotalTime>
  <Words>1513</Words>
  <Application>Microsoft Office PowerPoint</Application>
  <PresentationFormat>Presentación en pantalla (4:3)</PresentationFormat>
  <Paragraphs>343</Paragraphs>
  <Slides>18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8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32" baseType="lpstr">
      <vt:lpstr>MS PGothic</vt:lpstr>
      <vt:lpstr>Arial</vt:lpstr>
      <vt:lpstr>Arial Narrow</vt:lpstr>
      <vt:lpstr>Calibri</vt:lpstr>
      <vt:lpstr>Wingdings</vt:lpstr>
      <vt:lpstr>EY_regular_presentation_2010</vt:lpstr>
      <vt:lpstr>1_EY_regular_presentation_2010</vt:lpstr>
      <vt:lpstr>EY_regular_presentation_2007</vt:lpstr>
      <vt:lpstr>1_EY_regular_presentation_2007</vt:lpstr>
      <vt:lpstr>New Layout</vt:lpstr>
      <vt:lpstr>1_Tema de Office</vt:lpstr>
      <vt:lpstr>2_EY_regular_presentation_2007</vt:lpstr>
      <vt:lpstr>2_Tema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Amparo Villa Macías</dc:creator>
  <cp:lastModifiedBy>Norma Lucia Avila Quintero</cp:lastModifiedBy>
  <cp:revision>389</cp:revision>
  <cp:lastPrinted>2016-09-16T18:50:55Z</cp:lastPrinted>
  <dcterms:created xsi:type="dcterms:W3CDTF">2016-09-14T19:33:12Z</dcterms:created>
  <dcterms:modified xsi:type="dcterms:W3CDTF">2017-09-27T16:56:31Z</dcterms:modified>
</cp:coreProperties>
</file>